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85" r:id="rId2"/>
    <p:sldId id="384" r:id="rId3"/>
    <p:sldId id="400" r:id="rId4"/>
    <p:sldId id="401" r:id="rId5"/>
    <p:sldId id="346" r:id="rId6"/>
    <p:sldId id="335" r:id="rId7"/>
    <p:sldId id="355" r:id="rId8"/>
    <p:sldId id="390" r:id="rId9"/>
    <p:sldId id="405" r:id="rId10"/>
    <p:sldId id="340" r:id="rId11"/>
    <p:sldId id="406" r:id="rId12"/>
    <p:sldId id="378" r:id="rId13"/>
    <p:sldId id="407" r:id="rId14"/>
    <p:sldId id="382" r:id="rId15"/>
    <p:sldId id="412" r:id="rId16"/>
    <p:sldId id="408" r:id="rId17"/>
    <p:sldId id="413" r:id="rId18"/>
    <p:sldId id="415" r:id="rId19"/>
    <p:sldId id="414"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67878" autoAdjust="0"/>
  </p:normalViewPr>
  <p:slideViewPr>
    <p:cSldViewPr>
      <p:cViewPr>
        <p:scale>
          <a:sx n="70" d="100"/>
          <a:sy n="70" d="100"/>
        </p:scale>
        <p:origin x="-1056" y="-5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2" d="100"/>
          <a:sy n="82" d="100"/>
        </p:scale>
        <p:origin x="-1956"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sz="quarter" idx="1"/>
          </p:nvPr>
        </p:nvSpPr>
        <p:spPr>
          <a:xfrm>
            <a:off x="3936769" y="1"/>
            <a:ext cx="3011699" cy="461804"/>
          </a:xfrm>
          <a:prstGeom prst="rect">
            <a:avLst/>
          </a:prstGeom>
        </p:spPr>
        <p:txBody>
          <a:bodyPr vert="horz" lIns="92485" tIns="46243" rIns="92485" bIns="46243" rtlCol="0"/>
          <a:lstStyle>
            <a:lvl1pPr algn="r">
              <a:defRPr sz="1200"/>
            </a:lvl1pPr>
          </a:lstStyle>
          <a:p>
            <a:fld id="{511A97DD-03B6-49B6-ADD0-6A245A249E86}" type="datetimeFigureOut">
              <a:rPr lang="en-US" smtClean="0"/>
              <a:pPr/>
              <a:t>5/1/2014</a:t>
            </a:fld>
            <a:endParaRPr lang="en-US" dirty="0"/>
          </a:p>
        </p:txBody>
      </p:sp>
      <p:sp>
        <p:nvSpPr>
          <p:cNvPr id="4" name="Footer Placeholder 3"/>
          <p:cNvSpPr>
            <a:spLocks noGrp="1"/>
          </p:cNvSpPr>
          <p:nvPr>
            <p:ph type="ftr" sz="quarter" idx="2"/>
          </p:nvPr>
        </p:nvSpPr>
        <p:spPr>
          <a:xfrm>
            <a:off x="1" y="8772668"/>
            <a:ext cx="3011699" cy="461804"/>
          </a:xfrm>
          <a:prstGeom prst="rect">
            <a:avLst/>
          </a:prstGeom>
        </p:spPr>
        <p:txBody>
          <a:bodyPr vert="horz" lIns="92485" tIns="46243" rIns="92485" bIns="462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85" tIns="46243" rIns="92485" bIns="46243" rtlCol="0" anchor="b"/>
          <a:lstStyle>
            <a:lvl1pPr algn="r">
              <a:defRPr sz="1200"/>
            </a:lvl1pPr>
          </a:lstStyle>
          <a:p>
            <a:fld id="{65A96D4C-136E-483F-8093-74C5113A0FB6}" type="slidenum">
              <a:rPr lang="en-US" smtClean="0"/>
              <a:pPr/>
              <a:t>‹#›</a:t>
            </a:fld>
            <a:endParaRPr lang="en-US" dirty="0"/>
          </a:p>
        </p:txBody>
      </p:sp>
    </p:spTree>
    <p:extLst>
      <p:ext uri="{BB962C8B-B14F-4D97-AF65-F5344CB8AC3E}">
        <p14:creationId xmlns="" xmlns:p14="http://schemas.microsoft.com/office/powerpoint/2010/main" val="3965486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1804"/>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3936769" y="1"/>
            <a:ext cx="3011699" cy="461804"/>
          </a:xfrm>
          <a:prstGeom prst="rect">
            <a:avLst/>
          </a:prstGeom>
        </p:spPr>
        <p:txBody>
          <a:bodyPr vert="horz" lIns="92485" tIns="46243" rIns="92485" bIns="46243" rtlCol="0"/>
          <a:lstStyle>
            <a:lvl1pPr algn="r">
              <a:defRPr sz="1200"/>
            </a:lvl1pPr>
          </a:lstStyle>
          <a:p>
            <a:fld id="{4C07E315-AF86-460C-9C09-5862D732775B}" type="datetimeFigureOut">
              <a:rPr lang="en-US" smtClean="0"/>
              <a:pPr/>
              <a:t>5/1/2014</a:t>
            </a:fld>
            <a:endParaRPr lang="en-US" dirty="0"/>
          </a:p>
        </p:txBody>
      </p:sp>
      <p:sp>
        <p:nvSpPr>
          <p:cNvPr id="4" name="Slide Image Placeholder 3"/>
          <p:cNvSpPr>
            <a:spLocks noGrp="1" noRot="1" noChangeAspect="1"/>
          </p:cNvSpPr>
          <p:nvPr>
            <p:ph type="sldImg" idx="2"/>
          </p:nvPr>
        </p:nvSpPr>
        <p:spPr>
          <a:xfrm>
            <a:off x="1722437" y="655637"/>
            <a:ext cx="3603624" cy="2703957"/>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695007" y="3551237"/>
            <a:ext cx="5904229" cy="4992134"/>
          </a:xfrm>
          <a:prstGeom prst="rect">
            <a:avLst/>
          </a:prstGeom>
        </p:spPr>
        <p:txBody>
          <a:bodyPr vert="horz" lIns="92485" tIns="46243" rIns="92485" bIns="462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1699" cy="461804"/>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5" tIns="46243" rIns="92485" bIns="46243" rtlCol="0" anchor="b"/>
          <a:lstStyle>
            <a:lvl1pPr algn="r">
              <a:defRPr sz="1200"/>
            </a:lvl1pPr>
          </a:lstStyle>
          <a:p>
            <a:fld id="{3948AA7E-FC53-4E6B-9A69-66947BF306C2}" type="slidenum">
              <a:rPr lang="en-US" smtClean="0"/>
              <a:pPr/>
              <a:t>‹#›</a:t>
            </a:fld>
            <a:endParaRPr lang="en-US" dirty="0"/>
          </a:p>
        </p:txBody>
      </p:sp>
    </p:spTree>
    <p:extLst>
      <p:ext uri="{BB962C8B-B14F-4D97-AF65-F5344CB8AC3E}">
        <p14:creationId xmlns="" xmlns:p14="http://schemas.microsoft.com/office/powerpoint/2010/main" val="2012754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Welcome</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Introductions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Organizational Items: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45 minute time limit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Handouts at end of presentation: FAQ’s, Specifics for ELL/ IEP students,</a:t>
            </a:r>
            <a:r>
              <a:rPr lang="en-US" baseline="0" dirty="0" smtClean="0"/>
              <a:t> Parent Handouts with specific recommendations, D202 Road map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 @ 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Recorded put on website and handouts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Lynn,</a:t>
            </a:r>
            <a:r>
              <a:rPr lang="en-US" baseline="0" dirty="0" smtClean="0"/>
              <a:t> Michelle, Cathy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Sample</a:t>
            </a:r>
            <a:r>
              <a:rPr lang="en-US" baseline="0" dirty="0" smtClean="0"/>
              <a:t> Problems – No multiple Choice, Hard to Guess, What did you think?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Overview: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Common Core itself has the potential to be a positive force for our, but its impact will be determined by how it is implemented in schools and classrooms across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Implemented in District 202 :</a:t>
            </a:r>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smtClean="0"/>
              <a:t>Students</a:t>
            </a:r>
            <a:r>
              <a:rPr lang="en-US" b="0" u="none" baseline="0" dirty="0" smtClean="0"/>
              <a:t> will be self directed, problem solvers better prepared for the world or work or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Content – Critical Thinking, Creativity, Curiosity</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Character – Self-discipline, Perseverance, Academic Resilience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Parents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Encourage </a:t>
            </a:r>
            <a:r>
              <a:rPr lang="en-US" sz="1200" i="1" dirty="0" smtClean="0"/>
              <a:t>perseverance, resilience</a:t>
            </a:r>
            <a:r>
              <a:rPr lang="en-US" sz="1200" dirty="0" smtClean="0"/>
              <a:t>, </a:t>
            </a:r>
            <a:r>
              <a:rPr lang="en-US" sz="1200" i="1" dirty="0" smtClean="0"/>
              <a:t>problem solving.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Purpose:</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Update</a:t>
            </a:r>
            <a:r>
              <a:rPr lang="en-US" b="0" u="none" baseline="0" dirty="0" smtClean="0"/>
              <a:t> on D202’s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What does Common Core mean for the children in District 202?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District</a:t>
            </a:r>
            <a:r>
              <a:rPr lang="en-US" baseline="0" dirty="0" smtClean="0"/>
              <a:t> 202’s preparation for Common Core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How Parents/Community can support children.</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a:t>
            </a:fld>
            <a:endParaRPr lang="en-US" dirty="0"/>
          </a:p>
        </p:txBody>
      </p:sp>
    </p:spTree>
    <p:extLst>
      <p:ext uri="{BB962C8B-B14F-4D97-AF65-F5344CB8AC3E}">
        <p14:creationId xmlns="" xmlns:p14="http://schemas.microsoft.com/office/powerpoint/2010/main" val="210650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F3BD906-75F4-4E5D-AD21-26D1A5089A36}" type="slidenum">
              <a:rPr lang="en-US"/>
              <a:pPr/>
              <a:t>10</a:t>
            </a:fld>
            <a:endParaRPr lang="en-US" dirty="0"/>
          </a:p>
        </p:txBody>
      </p:sp>
      <p:sp>
        <p:nvSpPr>
          <p:cNvPr id="19459" name="Rectangle 2"/>
          <p:cNvSpPr>
            <a:spLocks noGrp="1" noRot="1" noChangeAspect="1" noChangeArrowheads="1" noTextEdit="1"/>
          </p:cNvSpPr>
          <p:nvPr>
            <p:ph type="sldImg"/>
          </p:nvPr>
        </p:nvSpPr>
        <p:spPr>
          <a:xfrm>
            <a:off x="1722438" y="655638"/>
            <a:ext cx="3603625" cy="2703512"/>
          </a:xfrm>
          <a:ln/>
        </p:spPr>
      </p:sp>
      <p:sp>
        <p:nvSpPr>
          <p:cNvPr id="194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Glenn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Common Core itself has the potential to be a positive force in education, but it will rise and fall on how it is implemented in D202.</a:t>
            </a:r>
          </a:p>
          <a:p>
            <a:endParaRPr lang="en-US" b="1" dirty="0" smtClean="0"/>
          </a:p>
          <a:p>
            <a:r>
              <a:rPr lang="en-US" b="1" dirty="0" smtClean="0"/>
              <a:t>Common Core is a set of standards, not a curriculum</a:t>
            </a:r>
            <a:endParaRPr lang="en-US" dirty="0" smtClean="0"/>
          </a:p>
          <a:p>
            <a:r>
              <a:rPr lang="en-US" dirty="0" smtClean="0"/>
              <a:t>If you imagine standards as a destination, the curriculum is the map to get there. </a:t>
            </a:r>
          </a:p>
          <a:p>
            <a:r>
              <a:rPr lang="en-US" dirty="0" smtClean="0"/>
              <a:t>A curriculum outlines the sequence of topics that teachers will cover on their way to the final goal of the standards, building from simpler tasks to more difficult and complex ones. </a:t>
            </a:r>
          </a:p>
          <a:p>
            <a:pPr eaLnBrk="1" hangingPunct="1"/>
            <a:endParaRPr lang="en-US" dirty="0" smtClean="0">
              <a:latin typeface="Times" pitchFamily="-112" charset="0"/>
              <a:ea typeface="ＭＳ Ｐゴシック" pitchFamily="-11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District 202</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Inclusive Process to Create Curriculum that implements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Ongoing, Pro-Active Communication plan for two years to share with our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Learned a lot and continue to learn along the way.  </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Years to fully implement.</a:t>
            </a:r>
          </a:p>
          <a:p>
            <a:pPr eaLnBrk="1" hangingPunct="1"/>
            <a:endParaRPr lang="en-US" dirty="0" smtClean="0">
              <a:latin typeface="Times" pitchFamily="-112" charset="0"/>
              <a:ea typeface="ＭＳ Ｐゴシック" pitchFamily="-112" charset="-128"/>
            </a:endParaRPr>
          </a:p>
          <a:p>
            <a:pPr eaLnBrk="1" hangingPunct="1"/>
            <a:r>
              <a:rPr lang="en-US" dirty="0" smtClean="0">
                <a:latin typeface="Times" pitchFamily="-112" charset="0"/>
                <a:ea typeface="ＭＳ Ｐゴシック" pitchFamily="-112" charset="-128"/>
              </a:rPr>
              <a:t>Validation this year</a:t>
            </a:r>
          </a:p>
          <a:p>
            <a:pPr eaLnBrk="1" hangingPunct="1"/>
            <a:endParaRPr lang="en-US" dirty="0" smtClean="0">
              <a:latin typeface="Times" pitchFamily="-112" charset="0"/>
              <a:ea typeface="ＭＳ Ｐゴシック" pitchFamily="-112" charset="-128"/>
            </a:endParaRPr>
          </a:p>
          <a:p>
            <a:pPr eaLnBrk="1" hangingPunct="1"/>
            <a:r>
              <a:rPr lang="en-US" dirty="0" smtClean="0">
                <a:latin typeface="Times" pitchFamily="-112" charset="0"/>
                <a:ea typeface="ＭＳ Ｐゴシック" pitchFamily="-112" charset="-128"/>
              </a:rPr>
              <a:t>Ongoing PD for staff</a:t>
            </a:r>
          </a:p>
          <a:p>
            <a:pPr eaLnBrk="1" hangingPunct="1"/>
            <a:endParaRPr lang="en-US" dirty="0" smtClean="0">
              <a:latin typeface="Times" pitchFamily="-112" charset="0"/>
              <a:ea typeface="ＭＳ Ｐゴシック" pitchFamily="-112" charset="-128"/>
            </a:endParaRPr>
          </a:p>
          <a:p>
            <a:r>
              <a:rPr lang="en-US" b="1" u="sng" dirty="0" smtClean="0"/>
              <a:t>Teachers:</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Develop engaging lessons based on best practice.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Collaborating on lesson plans and exchanging ideas about what works and what does not</a:t>
            </a:r>
            <a:r>
              <a:rPr lang="en-US" baseline="0" dirty="0" smtClean="0"/>
              <a:t> to create model lesson plans.</a:t>
            </a:r>
            <a:endParaRPr lang="en-US" dirty="0" smtClean="0"/>
          </a:p>
          <a:p>
            <a:endParaRPr lang="en-US" dirty="0" smtClean="0"/>
          </a:p>
          <a:p>
            <a:r>
              <a:rPr lang="en-US" dirty="0" smtClean="0"/>
              <a:t>Sitting together in their school, scoring student work on rigorous, no-stakes assessments. </a:t>
            </a:r>
          </a:p>
          <a:p>
            <a:pPr eaLnBrk="1" hangingPunct="1"/>
            <a:endParaRPr lang="en-US" dirty="0" smtClean="0">
              <a:latin typeface="Times" pitchFamily="-112" charset="0"/>
              <a:ea typeface="ＭＳ Ｐゴシック" pitchFamily="-112" charset="-128"/>
            </a:endParaRPr>
          </a:p>
          <a:p>
            <a:r>
              <a:rPr lang="en-US" baseline="0" dirty="0" smtClean="0"/>
              <a:t>Introduce Michelle</a:t>
            </a:r>
          </a:p>
          <a:p>
            <a:endParaRPr lang="en-US" baseline="0" dirty="0" smtClean="0"/>
          </a:p>
          <a:p>
            <a:r>
              <a:rPr lang="en-US" dirty="0" smtClean="0"/>
              <a:t>Curriculum</a:t>
            </a:r>
            <a:r>
              <a:rPr lang="en-US" baseline="0" dirty="0" smtClean="0"/>
              <a:t> Process – SAC</a:t>
            </a:r>
            <a:endParaRPr lang="en-US" dirty="0" smtClean="0"/>
          </a:p>
          <a:p>
            <a:r>
              <a:rPr lang="en-US" dirty="0" smtClean="0"/>
              <a:t>Lesson</a:t>
            </a:r>
            <a:r>
              <a:rPr lang="en-US" baseline="0" dirty="0" smtClean="0"/>
              <a:t> </a:t>
            </a:r>
            <a:r>
              <a:rPr lang="en-US" dirty="0" smtClean="0"/>
              <a:t>Planning – Better Lesson</a:t>
            </a:r>
          </a:p>
          <a:p>
            <a:pPr>
              <a:buNone/>
            </a:pPr>
            <a:r>
              <a:rPr lang="en-US" b="0" u="none" baseline="0" dirty="0" smtClean="0"/>
              <a:t>Reflections/Feedback:</a:t>
            </a:r>
          </a:p>
          <a:p>
            <a:pPr>
              <a:buNone/>
            </a:pPr>
            <a:r>
              <a:rPr lang="en-US" b="0" baseline="0" dirty="0" smtClean="0"/>
              <a:t>Students</a:t>
            </a:r>
          </a:p>
          <a:p>
            <a:pPr>
              <a:buNone/>
            </a:pPr>
            <a:r>
              <a:rPr lang="en-US" b="0" baseline="0" dirty="0" smtClean="0"/>
              <a:t>Teachers</a:t>
            </a:r>
          </a:p>
          <a:p>
            <a:pPr>
              <a:buNone/>
            </a:pPr>
            <a:r>
              <a:rPr lang="en-US" b="0" baseline="0" dirty="0" smtClean="0"/>
              <a:t>Parents</a:t>
            </a:r>
            <a:endParaRPr lang="en-US" b="0" dirty="0" smtClean="0"/>
          </a:p>
          <a:p>
            <a:pPr eaLnBrk="1" hangingPunct="1"/>
            <a:endParaRPr lang="en-US" dirty="0" smtClean="0">
              <a:latin typeface="Times" pitchFamily="-112" charset="0"/>
              <a:ea typeface="ＭＳ Ｐゴシック" pitchFamily="-112" charset="-128"/>
            </a:endParaRPr>
          </a:p>
        </p:txBody>
      </p:sp>
    </p:spTree>
    <p:extLst>
      <p:ext uri="{BB962C8B-B14F-4D97-AF65-F5344CB8AC3E}">
        <p14:creationId xmlns="" xmlns:p14="http://schemas.microsoft.com/office/powerpoint/2010/main" val="400369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lstStyle/>
          <a:p>
            <a:r>
              <a:rPr lang="en-US" b="1" dirty="0" smtClean="0"/>
              <a:t>Michelle</a:t>
            </a:r>
          </a:p>
          <a:p>
            <a:endParaRPr lang="en-US" dirty="0" smtClean="0"/>
          </a:p>
          <a:p>
            <a:r>
              <a:rPr lang="en-US" dirty="0" smtClean="0"/>
              <a:t>Curriculum</a:t>
            </a:r>
            <a:r>
              <a:rPr lang="en-US" baseline="0" dirty="0" smtClean="0"/>
              <a:t> Process - SAC</a:t>
            </a:r>
            <a:endParaRPr lang="en-US" dirty="0" smtClean="0"/>
          </a:p>
          <a:p>
            <a:endParaRPr lang="en-US" dirty="0" smtClean="0"/>
          </a:p>
          <a:p>
            <a:r>
              <a:rPr lang="en-US" dirty="0" smtClean="0"/>
              <a:t>Lesson</a:t>
            </a:r>
            <a:r>
              <a:rPr lang="en-US" baseline="0" dirty="0" smtClean="0"/>
              <a:t> </a:t>
            </a:r>
            <a:r>
              <a:rPr lang="en-US" dirty="0" smtClean="0"/>
              <a:t>Planning – Better Lesson</a:t>
            </a:r>
          </a:p>
          <a:p>
            <a:endParaRPr lang="en-US" dirty="0" smtClean="0"/>
          </a:p>
          <a:p>
            <a:pPr>
              <a:buNone/>
            </a:pPr>
            <a:r>
              <a:rPr lang="en-US" b="1" u="sng" baseline="0" dirty="0" smtClean="0"/>
              <a:t>Reflections/Feedback:</a:t>
            </a:r>
          </a:p>
          <a:p>
            <a:pPr>
              <a:buNone/>
            </a:pPr>
            <a:r>
              <a:rPr lang="en-US" b="0" baseline="0" dirty="0" smtClean="0"/>
              <a:t>Students</a:t>
            </a:r>
          </a:p>
          <a:p>
            <a:pPr>
              <a:buNone/>
            </a:pPr>
            <a:r>
              <a:rPr lang="en-US" b="0" baseline="0" dirty="0" smtClean="0"/>
              <a:t>Teachers</a:t>
            </a:r>
          </a:p>
          <a:p>
            <a:pPr>
              <a:buNone/>
            </a:pPr>
            <a:r>
              <a:rPr lang="en-US" b="0" baseline="0" dirty="0" smtClean="0"/>
              <a:t>Parents</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have noticed increased rigor, stressed, </a:t>
            </a:r>
          </a:p>
          <a:p>
            <a:endParaRPr lang="en-US" dirty="0" smtClean="0"/>
          </a:p>
          <a:p>
            <a:r>
              <a:rPr lang="en-US" dirty="0" smtClean="0"/>
              <a:t>Longer wait time, longer think time, Toes in water</a:t>
            </a:r>
          </a:p>
          <a:p>
            <a:r>
              <a:rPr lang="en-US" dirty="0" smtClean="0"/>
              <a:t>MS - more resources, more textbooks, go find it, independently, timing</a:t>
            </a:r>
          </a:p>
          <a:p>
            <a:r>
              <a:rPr lang="en-US" dirty="0" smtClean="0"/>
              <a:t>Working together more</a:t>
            </a:r>
          </a:p>
          <a:p>
            <a:r>
              <a:rPr lang="en-US" dirty="0" smtClean="0"/>
              <a:t>+ mathematical practices</a:t>
            </a:r>
          </a:p>
          <a:p>
            <a:r>
              <a:rPr lang="en-US" dirty="0" smtClean="0"/>
              <a:t>Move some topics around: Number Sense 1st vs. Ratios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11</a:t>
            </a:fld>
            <a:endParaRPr lang="en-US" dirty="0"/>
          </a:p>
        </p:txBody>
      </p:sp>
    </p:spTree>
    <p:extLst>
      <p:ext uri="{BB962C8B-B14F-4D97-AF65-F5344CB8AC3E}">
        <p14:creationId xmlns="" xmlns:p14="http://schemas.microsoft.com/office/powerpoint/2010/main" val="417660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fontScale="55000" lnSpcReduction="20000"/>
          </a:bodyPr>
          <a:lstStyle/>
          <a:p>
            <a:pPr>
              <a:buNone/>
            </a:pPr>
            <a:r>
              <a:rPr lang="en-US" b="1" dirty="0" smtClean="0"/>
              <a:t>Glenn</a:t>
            </a:r>
          </a:p>
          <a:p>
            <a:pPr>
              <a:buNone/>
            </a:pPr>
            <a:r>
              <a:rPr lang="en-US" sz="1400" dirty="0" smtClean="0"/>
              <a:t>All students should be held to the same high expectations outlined in the Common Core State Standards. </a:t>
            </a:r>
          </a:p>
          <a:p>
            <a:pPr>
              <a:buNone/>
            </a:pPr>
            <a:endParaRPr lang="en-US" sz="1400" dirty="0" smtClean="0"/>
          </a:p>
          <a:p>
            <a:pPr>
              <a:buNone/>
            </a:pPr>
            <a:r>
              <a:rPr lang="en-US" sz="1400" dirty="0" smtClean="0"/>
              <a:t>This includes students who are English language learners (ELLs)</a:t>
            </a:r>
            <a:r>
              <a:rPr lang="en-US" sz="1400" baseline="0" dirty="0" smtClean="0"/>
              <a:t> and students with </a:t>
            </a:r>
            <a:r>
              <a:rPr lang="en-US" sz="1400" dirty="0" smtClean="0"/>
              <a:t>IEP’s.  </a:t>
            </a:r>
          </a:p>
          <a:p>
            <a:pPr>
              <a:buNone/>
            </a:pPr>
            <a:endParaRPr lang="en-US" sz="1400" dirty="0" smtClean="0"/>
          </a:p>
          <a:p>
            <a:pPr>
              <a:buNone/>
            </a:pPr>
            <a:r>
              <a:rPr lang="en-US" sz="1400" dirty="0" smtClean="0"/>
              <a:t>However, these students may require accommodations, additional time, additional</a:t>
            </a:r>
            <a:r>
              <a:rPr lang="en-US" sz="1400" baseline="0" dirty="0" smtClean="0"/>
              <a:t> instruction</a:t>
            </a:r>
            <a:r>
              <a:rPr lang="en-US" sz="1400" dirty="0" smtClean="0"/>
              <a:t>, appropriate instructional support, assistive technology devices and modified assessments</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Will and Do District 202 teachers have the necessary training and tools so that they can align their instruction to the new standards?</a:t>
            </a:r>
          </a:p>
          <a:p>
            <a:r>
              <a:rPr lang="en-US" sz="1400" b="0" dirty="0" smtClean="0"/>
              <a:t>Ongoing Process</a:t>
            </a:r>
          </a:p>
          <a:p>
            <a:endParaRPr lang="en-US" sz="1400" b="0" dirty="0" smtClean="0"/>
          </a:p>
          <a:p>
            <a:r>
              <a:rPr lang="en-US" sz="1400" b="0" dirty="0" smtClean="0"/>
              <a:t>Introduce</a:t>
            </a:r>
            <a:r>
              <a:rPr lang="en-US" sz="1400" b="0" baseline="0" dirty="0" smtClean="0"/>
              <a:t> Cathy:</a:t>
            </a:r>
          </a:p>
          <a:p>
            <a:pPr>
              <a:buNone/>
            </a:pPr>
            <a:r>
              <a:rPr lang="en-US" sz="1400" b="0" dirty="0" smtClean="0"/>
              <a:t>Resources</a:t>
            </a:r>
          </a:p>
          <a:p>
            <a:pPr>
              <a:buNone/>
            </a:pPr>
            <a:r>
              <a:rPr lang="en-US" sz="1400" b="0" dirty="0" smtClean="0"/>
              <a:t>Professional</a:t>
            </a:r>
            <a:r>
              <a:rPr lang="en-US" sz="1400" b="0" baseline="0" dirty="0" smtClean="0"/>
              <a:t> Development – Math Capacity Builders</a:t>
            </a:r>
          </a:p>
          <a:p>
            <a:endParaRPr lang="en-US" sz="1400" b="0"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12</a:t>
            </a:fld>
            <a:endParaRPr lang="en-US" dirty="0"/>
          </a:p>
        </p:txBody>
      </p:sp>
    </p:spTree>
    <p:extLst>
      <p:ext uri="{BB962C8B-B14F-4D97-AF65-F5344CB8AC3E}">
        <p14:creationId xmlns="" xmlns:p14="http://schemas.microsoft.com/office/powerpoint/2010/main" val="36841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lstStyle/>
          <a:p>
            <a:r>
              <a:rPr lang="en-US" b="1" dirty="0" smtClean="0"/>
              <a:t>Cathy</a:t>
            </a:r>
          </a:p>
          <a:p>
            <a:endParaRPr lang="en-US" b="0" dirty="0" smtClean="0"/>
          </a:p>
          <a:p>
            <a:r>
              <a:rPr lang="en-US" b="0" dirty="0" smtClean="0"/>
              <a:t>Resources</a:t>
            </a:r>
          </a:p>
          <a:p>
            <a:r>
              <a:rPr lang="en-US" b="0" dirty="0" smtClean="0"/>
              <a:t>Professional Development</a:t>
            </a:r>
          </a:p>
          <a:p>
            <a:endParaRPr lang="en-US" dirty="0" smtClean="0"/>
          </a:p>
          <a:p>
            <a:pPr>
              <a:buNone/>
            </a:pPr>
            <a:r>
              <a:rPr lang="en-US" b="1" u="sng" baseline="0" dirty="0" smtClean="0"/>
              <a:t>Reflections/Feedback:</a:t>
            </a:r>
          </a:p>
          <a:p>
            <a:pPr>
              <a:buNone/>
            </a:pPr>
            <a:r>
              <a:rPr lang="en-US" b="0" baseline="0" dirty="0" smtClean="0"/>
              <a:t>Students</a:t>
            </a:r>
          </a:p>
          <a:p>
            <a:pPr>
              <a:buNone/>
            </a:pPr>
            <a:r>
              <a:rPr lang="en-US" b="0" baseline="0" dirty="0" smtClean="0"/>
              <a:t>Teachers</a:t>
            </a:r>
          </a:p>
          <a:p>
            <a:pPr>
              <a:buNone/>
            </a:pPr>
            <a:r>
              <a:rPr lang="en-US" b="0" baseline="0" dirty="0" smtClean="0"/>
              <a:t>Parents</a:t>
            </a:r>
            <a:endParaRPr lang="en-US" b="0" dirty="0" smtClean="0"/>
          </a:p>
          <a:p>
            <a:endParaRPr lang="en-US" dirty="0" smtClean="0"/>
          </a:p>
          <a:p>
            <a:r>
              <a:rPr lang="en-US" dirty="0" smtClean="0"/>
              <a:t>Teachers: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have noticed increased rigor, stressed, </a:t>
            </a:r>
          </a:p>
          <a:p>
            <a:r>
              <a:rPr lang="en-US" dirty="0" smtClean="0"/>
              <a:t>Longer wait time, longer think time, Toes in water</a:t>
            </a:r>
          </a:p>
          <a:p>
            <a:r>
              <a:rPr lang="en-US" dirty="0" smtClean="0"/>
              <a:t>Working together more</a:t>
            </a:r>
          </a:p>
          <a:p>
            <a:r>
              <a:rPr lang="en-US" dirty="0" smtClean="0"/>
              <a:t>+ mathematical practices</a:t>
            </a:r>
          </a:p>
          <a:p>
            <a:endParaRPr lang="en-US" dirty="0" smtClean="0"/>
          </a:p>
          <a:p>
            <a:r>
              <a:rPr lang="en-US" dirty="0" smtClean="0"/>
              <a:t>Parents:</a:t>
            </a:r>
          </a:p>
          <a:p>
            <a:r>
              <a:rPr lang="en-US" dirty="0" smtClean="0"/>
              <a:t>EL - Math Facts</a:t>
            </a:r>
          </a:p>
          <a:p>
            <a:endParaRPr lang="en-US" dirty="0" smtClean="0"/>
          </a:p>
          <a:p>
            <a:r>
              <a:rPr lang="en-US" dirty="0" smtClean="0"/>
              <a:t>Students:</a:t>
            </a:r>
          </a:p>
          <a:p>
            <a:r>
              <a:rPr lang="en-US" dirty="0" smtClean="0"/>
              <a:t>4th grade - stressing, perseverance, rigor</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13</a:t>
            </a:fld>
            <a:endParaRPr lang="en-US" dirty="0"/>
          </a:p>
        </p:txBody>
      </p:sp>
    </p:spTree>
    <p:extLst>
      <p:ext uri="{BB962C8B-B14F-4D97-AF65-F5344CB8AC3E}">
        <p14:creationId xmlns="" xmlns:p14="http://schemas.microsoft.com/office/powerpoint/2010/main" val="323148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Glenn</a:t>
            </a:r>
          </a:p>
          <a:p>
            <a:endParaRPr lang="en-US" dirty="0" smtClean="0"/>
          </a:p>
          <a:p>
            <a:r>
              <a:rPr lang="en-US" dirty="0" smtClean="0"/>
              <a:t>Packet 28 Suggestions that you can do to help your child available at end of presentation.</a:t>
            </a:r>
          </a:p>
          <a:p>
            <a:endParaRPr lang="en-US" dirty="0" smtClean="0"/>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948AA7E-FC53-4E6B-9A69-66947BF306C2}" type="slidenum">
              <a:rPr lang="en-US" smtClean="0"/>
              <a:pPr/>
              <a:t>14</a:t>
            </a:fld>
            <a:endParaRPr lang="en-US" dirty="0"/>
          </a:p>
        </p:txBody>
      </p:sp>
    </p:spTree>
    <p:extLst>
      <p:ext uri="{BB962C8B-B14F-4D97-AF65-F5344CB8AC3E}">
        <p14:creationId xmlns="" xmlns:p14="http://schemas.microsoft.com/office/powerpoint/2010/main" val="133348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Road</a:t>
            </a:r>
            <a:r>
              <a:rPr lang="en-US" baseline="0" dirty="0" smtClean="0"/>
              <a:t> to the Implementation of the Common Core in District 202 is continuing and has been filled with </a:t>
            </a:r>
            <a:r>
              <a:rPr lang="en-US" baseline="0" dirty="0" err="1" smtClean="0"/>
              <a:t>speedbumps</a:t>
            </a:r>
            <a:r>
              <a:rPr lang="en-US" baseline="0" dirty="0" smtClean="0"/>
              <a:t> along the way with more to come. We believe that this will be a multi-year process. However, working with staff and the community we believe that the implementation will be a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dirty="0" smtClean="0"/>
              <a:t>And our Students</a:t>
            </a:r>
            <a:r>
              <a:rPr lang="en-US" b="0" u="none" baseline="0" dirty="0" smtClean="0"/>
              <a:t> will be self directed, problem solvers better prepared for an evolving world than they have before.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Content – Critical Thinking, Creativity, Curiosity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t>Character – Self-discipline, Perseverance, Academic Resilience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t>Students can </a:t>
            </a:r>
            <a:r>
              <a:rPr lang="en-US" b="0" u="none" smtClean="0"/>
              <a:t>be</a:t>
            </a:r>
            <a:r>
              <a:rPr lang="en-US" b="0" u="none" baseline="0" smtClean="0"/>
              <a:t> successful.</a:t>
            </a:r>
            <a:endParaRPr lang="en-US" b="0" u="non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Glenn</a:t>
            </a:r>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Glenn</a:t>
            </a:r>
          </a:p>
          <a:p>
            <a:endParaRPr lang="en-US" b="0" dirty="0" smtClean="0"/>
          </a:p>
          <a:p>
            <a:r>
              <a:rPr lang="en-US" b="0" dirty="0" smtClean="0"/>
              <a:t>In a recent survey</a:t>
            </a:r>
            <a:r>
              <a:rPr lang="en-US" b="0" baseline="0" dirty="0" smtClean="0"/>
              <a:t> on public education by Phi Delta Kappa and Gallup:</a:t>
            </a:r>
            <a:endParaRPr lang="en-US" b="0" dirty="0" smtClean="0"/>
          </a:p>
          <a:p>
            <a:endParaRPr lang="en-US" b="0" dirty="0" smtClean="0"/>
          </a:p>
          <a:p>
            <a:r>
              <a:rPr lang="en-US" b="0" dirty="0" smtClean="0"/>
              <a:t>62% of</a:t>
            </a:r>
            <a:r>
              <a:rPr lang="en-US" b="0" baseline="0" dirty="0" smtClean="0"/>
              <a:t> respondents to a national survey on public education hadn’t heard about the common core.</a:t>
            </a:r>
          </a:p>
          <a:p>
            <a:r>
              <a:rPr lang="en-US" b="0" dirty="0" smtClean="0"/>
              <a:t>55% of public school parents did not know</a:t>
            </a:r>
            <a:r>
              <a:rPr lang="en-US" b="0" baseline="0" dirty="0" smtClean="0"/>
              <a:t> anything about the new standards.</a:t>
            </a:r>
          </a:p>
          <a:p>
            <a:endParaRPr lang="en-US" b="1" dirty="0" smtClean="0"/>
          </a:p>
          <a:p>
            <a:r>
              <a:rPr lang="en-US" b="0" dirty="0" smtClean="0"/>
              <a:t>To understand how Common Core came about it</a:t>
            </a:r>
            <a:r>
              <a:rPr lang="en-US" b="0" baseline="0" dirty="0" smtClean="0"/>
              <a:t> is necessary to understand its roots. </a:t>
            </a:r>
          </a:p>
          <a:p>
            <a:endParaRPr lang="en-US" b="0" baseline="0" dirty="0" smtClean="0"/>
          </a:p>
          <a:p>
            <a:r>
              <a:rPr lang="en-US" b="0" dirty="0" smtClean="0"/>
              <a:t>No Child Left Behind President Bush’s education law required all states that received federal education funding to develop standards and tests in grades 3-8 and once again in high school</a:t>
            </a:r>
            <a:r>
              <a:rPr lang="en-US" dirty="0" smtClean="0"/>
              <a:t>. AYP</a:t>
            </a:r>
          </a:p>
          <a:p>
            <a:endParaRPr lang="en-US" dirty="0" smtClean="0"/>
          </a:p>
          <a:p>
            <a:r>
              <a:rPr lang="en-US" dirty="0" smtClean="0"/>
              <a:t>Under No Child Left Behind states established assessments with different proficiency levels and standards. Some states had easier tests than others.</a:t>
            </a:r>
          </a:p>
          <a:p>
            <a:endParaRPr lang="en-US" dirty="0" smtClean="0"/>
          </a:p>
          <a:p>
            <a:r>
              <a:rPr lang="en-US" dirty="0" smtClean="0"/>
              <a:t>In response to this, the National Governors Association developed a common set of standards that all states would agree to join. </a:t>
            </a:r>
          </a:p>
          <a:p>
            <a:endParaRPr lang="en-US" dirty="0" smtClean="0"/>
          </a:p>
          <a:p>
            <a:r>
              <a:rPr lang="en-US" dirty="0" smtClean="0"/>
              <a:t>Governors and State Superintendents</a:t>
            </a:r>
            <a:r>
              <a:rPr lang="en-US" baseline="0" dirty="0" smtClean="0"/>
              <a:t> enlisted </a:t>
            </a:r>
            <a:r>
              <a:rPr lang="en-US" dirty="0" smtClean="0"/>
              <a:t>experts to draft and review the standards before opening them up for public comment and finalizing them. </a:t>
            </a:r>
          </a:p>
          <a:p>
            <a:pPr eaLnBrk="1" hangingPunct="1"/>
            <a:endParaRPr lang="en-US" dirty="0" smtClean="0">
              <a:latin typeface="Times" pitchFamily="-112" charset="0"/>
              <a:ea typeface="ＭＳ Ｐゴシック" pitchFamily="-112"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National Governors Association released the Common Core standards on June 2, 2010. </a:t>
            </a:r>
          </a:p>
          <a:p>
            <a:pPr eaLnBrk="1" hangingPunct="1"/>
            <a:endParaRPr lang="en-US" dirty="0" smtClean="0">
              <a:latin typeface="Times" pitchFamily="-112" charset="0"/>
              <a:ea typeface="ＭＳ Ｐゴシック" pitchFamily="-112" charset="-128"/>
            </a:endParaRPr>
          </a:p>
          <a:p>
            <a:pPr defTabSz="914333"/>
            <a:endParaRPr lang="en-US" dirty="0" smtClean="0"/>
          </a:p>
          <a:p>
            <a:pPr defTabSz="914333"/>
            <a:endParaRPr lang="en-US"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2</a:t>
            </a:fld>
            <a:endParaRPr lang="en-US" dirty="0"/>
          </a:p>
        </p:txBody>
      </p:sp>
    </p:spTree>
    <p:extLst>
      <p:ext uri="{BB962C8B-B14F-4D97-AF65-F5344CB8AC3E}">
        <p14:creationId xmlns="" xmlns:p14="http://schemas.microsoft.com/office/powerpoint/2010/main" val="66948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then, 45 states, four territories, the District of Columbia, and the Department of Defense Education Activity voluntarily adopted the Common Core State Standards. Minnesota only adopted the English language arts standards. Alaska, Nebraska, Texas, and Virginia have refused to adopt the Common Core.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3</a:t>
            </a:fld>
            <a:endParaRPr lang="en-US" dirty="0"/>
          </a:p>
        </p:txBody>
      </p:sp>
    </p:spTree>
    <p:extLst>
      <p:ext uri="{BB962C8B-B14F-4D97-AF65-F5344CB8AC3E}">
        <p14:creationId xmlns="" xmlns:p14="http://schemas.microsoft.com/office/powerpoint/2010/main" val="166922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2013 ACT data measuring college readiness benchmarks only 1 in 4 Illinois high school</a:t>
            </a:r>
            <a:r>
              <a:rPr lang="en-US" baseline="0" dirty="0" smtClean="0"/>
              <a:t> </a:t>
            </a:r>
            <a:r>
              <a:rPr lang="en-US" dirty="0" smtClean="0"/>
              <a:t>students graduates ready for to be successful in college or a career.</a:t>
            </a:r>
          </a:p>
          <a:p>
            <a:endParaRPr lang="en-US" b="1" u="sng" dirty="0" smtClean="0"/>
          </a:p>
          <a:p>
            <a:r>
              <a:rPr lang="en-US" dirty="0" smtClean="0"/>
              <a:t>The Common Core emphasizes skills that students need to succeed in college and the professional world. Because the Common Core is benchmarked with international standards, students will be well-equipped to compete in today’s global economy. Ultimately, the Common Core will better prepare students for postsecondary education and the workforce. </a:t>
            </a:r>
          </a:p>
          <a:p>
            <a:endParaRPr lang="en-US" dirty="0" smtClean="0"/>
          </a:p>
          <a:p>
            <a:r>
              <a:rPr lang="en-US" b="1" u="sng" dirty="0" smtClean="0"/>
              <a:t>What are the National Common Core State Standards? </a:t>
            </a:r>
            <a:r>
              <a:rPr lang="en-US" b="1" dirty="0" smtClean="0"/>
              <a:t/>
            </a:r>
            <a:br>
              <a:rPr lang="en-US" b="1" dirty="0" smtClean="0"/>
            </a:br>
            <a:endParaRPr lang="en-US" dirty="0" smtClean="0"/>
          </a:p>
          <a:p>
            <a:r>
              <a:rPr lang="en-US" dirty="0" smtClean="0"/>
              <a:t>The Common Core State Standards (CCSS) are a set of </a:t>
            </a:r>
            <a:r>
              <a:rPr lang="en-US" b="1" dirty="0" smtClean="0"/>
              <a:t>shared K-12 learning expectations </a:t>
            </a:r>
            <a:r>
              <a:rPr lang="en-US" dirty="0" smtClean="0"/>
              <a:t>for students in English-language arts and mathematics.</a:t>
            </a:r>
          </a:p>
          <a:p>
            <a:endParaRPr lang="en-US"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4</a:t>
            </a:fld>
            <a:endParaRPr lang="en-US" dirty="0"/>
          </a:p>
        </p:txBody>
      </p:sp>
    </p:spTree>
    <p:extLst>
      <p:ext uri="{BB962C8B-B14F-4D97-AF65-F5344CB8AC3E}">
        <p14:creationId xmlns="" xmlns:p14="http://schemas.microsoft.com/office/powerpoint/2010/main" val="131409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9C9DE-9ABD-43AF-8F98-72BDB62F6886}" type="slidenum">
              <a:rPr lang="en-US"/>
              <a:pPr/>
              <a:t>5</a:t>
            </a:fld>
            <a:endParaRPr 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pPr marL="346817" marR="0" indent="-346817" algn="l" defTabSz="924847" rtl="0" eaLnBrk="1" fontAlgn="auto" latinLnBrk="0" hangingPunct="1">
              <a:lnSpc>
                <a:spcPct val="100000"/>
              </a:lnSpc>
              <a:spcBef>
                <a:spcPts val="0"/>
              </a:spcBef>
              <a:spcAft>
                <a:spcPts val="1213"/>
              </a:spcAft>
              <a:buClrTx/>
              <a:buSzTx/>
              <a:buFont typeface="Arial" pitchFamily="34" charset="0"/>
              <a:buNone/>
              <a:tabLst/>
              <a:defRPr/>
            </a:pPr>
            <a:r>
              <a:rPr lang="en-US" b="1" u="none" dirty="0" smtClean="0"/>
              <a:t>Glenn</a:t>
            </a:r>
          </a:p>
          <a:p>
            <a:pPr marL="346817" indent="-346817" defTabSz="924847">
              <a:spcAft>
                <a:spcPts val="1213"/>
              </a:spcAft>
              <a:buFont typeface="Arial" pitchFamily="34" charset="0"/>
              <a:buNone/>
              <a:defRPr/>
            </a:pPr>
            <a:endParaRPr lang="en-US" b="1" dirty="0" smtClean="0"/>
          </a:p>
          <a:p>
            <a:pPr marL="346817" indent="-346817" defTabSz="924847">
              <a:spcAft>
                <a:spcPts val="1213"/>
              </a:spcAft>
              <a:buFont typeface="Arial" pitchFamily="34" charset="0"/>
              <a:buNone/>
              <a:defRPr/>
            </a:pPr>
            <a:r>
              <a:rPr lang="en-US" dirty="0" smtClean="0"/>
              <a:t>More </a:t>
            </a:r>
            <a:r>
              <a:rPr lang="en-US" b="1" dirty="0" smtClean="0"/>
              <a:t>rigorous</a:t>
            </a:r>
            <a:r>
              <a:rPr lang="en-US" dirty="0" smtClean="0"/>
              <a:t> content and </a:t>
            </a:r>
            <a:r>
              <a:rPr lang="en-US" b="1" dirty="0" smtClean="0"/>
              <a:t>application</a:t>
            </a:r>
            <a:r>
              <a:rPr lang="en-US" dirty="0" smtClean="0"/>
              <a:t> of knowledge through </a:t>
            </a:r>
            <a:r>
              <a:rPr lang="en-US" b="1" dirty="0" smtClean="0"/>
              <a:t>high-order skills</a:t>
            </a:r>
          </a:p>
          <a:p>
            <a:pPr marL="0" indent="0" defTabSz="924847">
              <a:spcAft>
                <a:spcPts val="1213"/>
              </a:spcAft>
              <a:buFont typeface="Arial" pitchFamily="34" charset="0"/>
              <a:buNone/>
              <a:defRPr/>
            </a:pPr>
            <a:endParaRPr lang="en-US" b="1" dirty="0" smtClean="0"/>
          </a:p>
          <a:p>
            <a:pPr marL="0" indent="0" defTabSz="924847">
              <a:spcAft>
                <a:spcPts val="1213"/>
              </a:spcAft>
              <a:buFont typeface="Arial" pitchFamily="34" charset="0"/>
              <a:buNone/>
              <a:defRPr/>
            </a:pPr>
            <a:r>
              <a:rPr lang="en-US" b="1" dirty="0" smtClean="0"/>
              <a:t>Blooms Taxonomy :</a:t>
            </a:r>
            <a:r>
              <a:rPr lang="en-US" b="1" baseline="0" dirty="0" smtClean="0"/>
              <a:t> classification of learning objectives for students.</a:t>
            </a:r>
          </a:p>
          <a:p>
            <a:pPr marL="0" indent="0" defTabSz="924847">
              <a:spcAft>
                <a:spcPts val="1213"/>
              </a:spcAft>
              <a:buFont typeface="Arial" pitchFamily="34" charset="0"/>
              <a:buNone/>
              <a:defRPr/>
            </a:pPr>
            <a:endParaRPr lang="en-US" b="1" dirty="0" smtClean="0"/>
          </a:p>
          <a:p>
            <a:r>
              <a:rPr lang="en-US" dirty="0" smtClean="0"/>
              <a:t>Sample problems at the beginning of presentation.</a:t>
            </a:r>
          </a:p>
          <a:p>
            <a:endParaRPr lang="en-US" u="sng" dirty="0" smtClean="0"/>
          </a:p>
          <a:p>
            <a:endParaRPr lang="en-US" dirty="0" smtClean="0"/>
          </a:p>
          <a:p>
            <a:endParaRPr lang="en-US" dirty="0"/>
          </a:p>
        </p:txBody>
      </p:sp>
    </p:spTree>
    <p:extLst>
      <p:ext uri="{BB962C8B-B14F-4D97-AF65-F5344CB8AC3E}">
        <p14:creationId xmlns="" xmlns:p14="http://schemas.microsoft.com/office/powerpoint/2010/main" val="47151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722438" y="655638"/>
            <a:ext cx="3603625" cy="2703512"/>
          </a:xfrm>
          <a:ln/>
        </p:spPr>
      </p:sp>
      <p:sp>
        <p:nvSpPr>
          <p:cNvPr id="45059" name="Notes Placeholder 2"/>
          <p:cNvSpPr>
            <a:spLocks noGrp="1"/>
          </p:cNvSpPr>
          <p:nvPr>
            <p:ph type="body" idx="1"/>
          </p:nvPr>
        </p:nvSpPr>
        <p:spPr>
          <a:noFill/>
          <a:ln/>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endParaRPr lang="en-US" b="1" dirty="0" smtClean="0"/>
          </a:p>
          <a:p>
            <a:r>
              <a:rPr lang="en-US" b="0" dirty="0" smtClean="0"/>
              <a:t>There is more to the Common Core than just standards </a:t>
            </a:r>
          </a:p>
          <a:p>
            <a:endParaRPr lang="en-US" dirty="0" smtClean="0"/>
          </a:p>
          <a:p>
            <a:r>
              <a:rPr lang="en-US" dirty="0" smtClean="0"/>
              <a:t>The Common Core’s standards are paired with assessments to measure students’ learning, and they will replace the current state-level exams. </a:t>
            </a:r>
          </a:p>
          <a:p>
            <a:endParaRPr lang="en-US" dirty="0" smtClean="0"/>
          </a:p>
          <a:p>
            <a:r>
              <a:rPr lang="en-US" dirty="0" smtClean="0"/>
              <a:t>In Illinois, students will take the </a:t>
            </a:r>
            <a:r>
              <a:rPr lang="en-US" dirty="0" smtClean="0">
                <a:hlinkClick r:id="rId3"/>
              </a:rPr>
              <a:t>Partnership for Assessment of Readiness for College and Career</a:t>
            </a:r>
            <a:r>
              <a:rPr lang="en-US" dirty="0" smtClean="0"/>
              <a:t> (PARCC) assessment .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PARCC is made up of </a:t>
            </a:r>
            <a:r>
              <a:rPr lang="en-US" b="0" dirty="0" smtClean="0"/>
              <a:t>19 states + DC and US Virgin Islands</a:t>
            </a:r>
          </a:p>
          <a:p>
            <a:endParaRPr lang="en-US" dirty="0" smtClean="0"/>
          </a:p>
          <a:p>
            <a:r>
              <a:rPr lang="en-US" dirty="0" smtClean="0"/>
              <a:t>PARCC will have two assessments each school year instead of the ISAT and PSAE for the 2014-15 school year.</a:t>
            </a:r>
          </a:p>
          <a:p>
            <a:endParaRPr lang="en-US" dirty="0" smtClean="0"/>
          </a:p>
          <a:p>
            <a:r>
              <a:rPr lang="en-US" dirty="0" smtClean="0"/>
              <a:t>Performance Based – ¾ of year  - Extended tasks, Applications of concepts and skills,</a:t>
            </a:r>
          </a:p>
          <a:p>
            <a:r>
              <a:rPr lang="en-US" dirty="0" smtClean="0"/>
              <a:t>End-of-year – 90% of instruction, Innovative, computer based items.</a:t>
            </a:r>
          </a:p>
          <a:p>
            <a:pPr>
              <a:buNone/>
            </a:pPr>
            <a:endParaRPr lang="en-US" b="1" u="sng" dirty="0" smtClean="0"/>
          </a:p>
          <a:p>
            <a:pPr marL="114292" lvl="1" indent="-104767" defTabSz="898730" eaLnBrk="0" hangingPunct="0">
              <a:spcBef>
                <a:spcPts val="590"/>
              </a:spcBef>
              <a:spcAft>
                <a:spcPts val="590"/>
              </a:spcAft>
              <a:buClr>
                <a:srgbClr val="8F23B3"/>
              </a:buClr>
              <a:buSzPct val="100000"/>
              <a:buFont typeface="Arial" pitchFamily="34" charset="0"/>
              <a:buNone/>
              <a:defRPr/>
            </a:pPr>
            <a:r>
              <a:rPr lang="en-US" sz="2800" dirty="0" smtClean="0"/>
              <a:t>Increased amount of time from ISAT/PSAE</a:t>
            </a:r>
          </a:p>
          <a:p>
            <a:pPr marL="114292" lvl="1" indent="-104767" defTabSz="898730" eaLnBrk="0" hangingPunct="0">
              <a:spcBef>
                <a:spcPts val="590"/>
              </a:spcBef>
              <a:spcAft>
                <a:spcPts val="590"/>
              </a:spcAft>
              <a:buClr>
                <a:srgbClr val="8F23B3"/>
              </a:buClr>
              <a:buSzPct val="100000"/>
              <a:buFont typeface="Arial" pitchFamily="34" charset="0"/>
              <a:buChar char="•"/>
              <a:defRPr/>
            </a:pPr>
            <a:r>
              <a:rPr lang="en-US" dirty="0" smtClean="0"/>
              <a:t>2 Hours more in 3</a:t>
            </a:r>
            <a:r>
              <a:rPr lang="en-US" baseline="30000" dirty="0" smtClean="0"/>
              <a:t>rd</a:t>
            </a:r>
            <a:r>
              <a:rPr lang="en-US" dirty="0" smtClean="0"/>
              <a:t> Grade, 3 Hours more in 4</a:t>
            </a:r>
            <a:r>
              <a:rPr lang="en-US" baseline="30000" dirty="0" smtClean="0"/>
              <a:t>th</a:t>
            </a:r>
            <a:r>
              <a:rPr lang="en-US" dirty="0" smtClean="0"/>
              <a:t> – 11th </a:t>
            </a:r>
          </a:p>
          <a:p>
            <a:pPr>
              <a:buNone/>
            </a:pPr>
            <a:endParaRPr lang="en-US" b="1" u="sng" dirty="0" smtClean="0"/>
          </a:p>
          <a:p>
            <a:r>
              <a:rPr lang="en-US" b="1" u="sng" dirty="0" smtClean="0"/>
              <a:t>Technology allows for more rigorous testing:</a:t>
            </a:r>
          </a:p>
          <a:p>
            <a:r>
              <a:rPr lang="en-US" dirty="0" smtClean="0"/>
              <a:t>New test technology allows students to:</a:t>
            </a:r>
          </a:p>
          <a:p>
            <a:r>
              <a:rPr lang="en-US" dirty="0" smtClean="0"/>
              <a:t>design products or experiments, to manipulate parameters, run tests, and record data. </a:t>
            </a:r>
          </a:p>
          <a:p>
            <a:endParaRPr lang="en-US" dirty="0" smtClean="0"/>
          </a:p>
          <a:p>
            <a:r>
              <a:rPr lang="en-US" dirty="0" smtClean="0"/>
              <a:t>Assessment questions can incorporate audio and video. Problems can be situated in real-world environments, where students perform tasks or include multi-stage scenarios and extended essays.</a:t>
            </a:r>
          </a:p>
          <a:p>
            <a:pPr>
              <a:buNone/>
            </a:pPr>
            <a:endParaRPr lang="en-US" b="1" u="sng"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Additionally, the SAT, ACT, and GED will be redesigned to align with the Common Core.</a:t>
            </a:r>
          </a:p>
          <a:p>
            <a:endParaRPr lang="en-US" dirty="0" smtClean="0"/>
          </a:p>
          <a:p>
            <a:pPr marL="114292" lvl="1" indent="-104767" defTabSz="898730" eaLnBrk="0" hangingPunct="0">
              <a:spcBef>
                <a:spcPts val="590"/>
              </a:spcBef>
              <a:spcAft>
                <a:spcPts val="590"/>
              </a:spcAft>
              <a:buClr>
                <a:srgbClr val="8F23B3"/>
              </a:buClr>
              <a:buSzPct val="100000"/>
              <a:buFont typeface="Arial" pitchFamily="34" charset="0"/>
              <a:buChar char="•"/>
              <a:defRPr/>
            </a:pPr>
            <a:endParaRPr lang="en-US" dirty="0" smtClean="0"/>
          </a:p>
          <a:p>
            <a:pPr marL="114292" lvl="1" indent="-104767" defTabSz="898730" eaLnBrk="0" hangingPunct="0">
              <a:spcBef>
                <a:spcPts val="590"/>
              </a:spcBef>
              <a:spcAft>
                <a:spcPts val="590"/>
              </a:spcAft>
              <a:buClr>
                <a:srgbClr val="8F23B3"/>
              </a:buClr>
              <a:buSzPct val="100000"/>
              <a:defRPr/>
            </a:pPr>
            <a:endParaRPr lang="en-US" dirty="0" smtClean="0">
              <a:latin typeface="Times" pitchFamily="-112" charset="0"/>
              <a:ea typeface="ＭＳ Ｐゴシック" pitchFamily="-112" charset="-128"/>
            </a:endParaRPr>
          </a:p>
        </p:txBody>
      </p:sp>
      <p:sp>
        <p:nvSpPr>
          <p:cNvPr id="45060" name="Slide Number Placeholder 3"/>
          <p:cNvSpPr>
            <a:spLocks noGrp="1"/>
          </p:cNvSpPr>
          <p:nvPr>
            <p:ph type="sldNum" sz="quarter" idx="5"/>
          </p:nvPr>
        </p:nvSpPr>
        <p:spPr>
          <a:noFill/>
        </p:spPr>
        <p:txBody>
          <a:bodyPr/>
          <a:lstStyle/>
          <a:p>
            <a:fld id="{336A8E1D-75E2-43B2-93EF-ABDC9E27DED6}" type="slidenum">
              <a:rPr lang="en-US"/>
              <a:pPr/>
              <a:t>6</a:t>
            </a:fld>
            <a:endParaRPr lang="en-US" dirty="0"/>
          </a:p>
        </p:txBody>
      </p:sp>
    </p:spTree>
    <p:extLst>
      <p:ext uri="{BB962C8B-B14F-4D97-AF65-F5344CB8AC3E}">
        <p14:creationId xmlns="" xmlns:p14="http://schemas.microsoft.com/office/powerpoint/2010/main" val="366317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t>Glenn</a:t>
            </a:r>
          </a:p>
          <a:p>
            <a:endParaRPr lang="en-US" dirty="0" smtClean="0"/>
          </a:p>
          <a:p>
            <a:r>
              <a:rPr lang="en-US" dirty="0" smtClean="0"/>
              <a:t>June 2010 ISBE Adopted Standards</a:t>
            </a:r>
          </a:p>
          <a:p>
            <a:endParaRPr lang="en-US" dirty="0" smtClean="0"/>
          </a:p>
          <a:p>
            <a:r>
              <a:rPr lang="en-US" dirty="0" smtClean="0"/>
              <a:t>Summer</a:t>
            </a:r>
            <a:r>
              <a:rPr lang="en-US" baseline="0" dirty="0" smtClean="0"/>
              <a:t> 2012 ISBE Applied for Waiver from No Child Left Behind.  39 states have been approved.  Illinois has not.  Student Growth on Teacher Evaluation.</a:t>
            </a:r>
            <a:endParaRPr lang="en-US" dirty="0" smtClean="0"/>
          </a:p>
          <a:p>
            <a:endParaRPr lang="en-US" dirty="0" smtClean="0"/>
          </a:p>
          <a:p>
            <a:r>
              <a:rPr lang="en-US" dirty="0" smtClean="0"/>
              <a:t>Spring 2013 K-8 ISAT Assessments – 20% CCSS Items, Raised Cut Scores, Scores required to pass were boosted by 13 to 30 points</a:t>
            </a:r>
          </a:p>
          <a:p>
            <a:endParaRPr lang="en-US" dirty="0" smtClean="0"/>
          </a:p>
          <a:p>
            <a:r>
              <a:rPr lang="en-US" dirty="0" smtClean="0"/>
              <a:t>Across the state scores dropped significantly.  District 202’s scores dropped also</a:t>
            </a:r>
            <a:r>
              <a:rPr lang="en-US" baseline="0" dirty="0" smtClean="0"/>
              <a:t> but showed 10% less of a decline in Reading and Math Compared to state.</a:t>
            </a:r>
            <a:endParaRPr lang="en-US" dirty="0" smtClean="0"/>
          </a:p>
          <a:p>
            <a:endParaRPr lang="en-US" dirty="0" smtClean="0"/>
          </a:p>
          <a:p>
            <a:r>
              <a:rPr lang="en-US" dirty="0" smtClean="0"/>
              <a:t>Spring 2014 K-8 ISAT Assessments – 100% CCSS Items,</a:t>
            </a:r>
            <a:r>
              <a:rPr lang="en-US" baseline="0" dirty="0" smtClean="0"/>
              <a:t> Raised Cut Scores</a:t>
            </a:r>
          </a:p>
          <a:p>
            <a:endParaRPr lang="en-US" baseline="0" dirty="0" smtClean="0"/>
          </a:p>
          <a:p>
            <a:r>
              <a:rPr lang="en-US" baseline="0" dirty="0" smtClean="0"/>
              <a:t>As state have adopted a number of concerns have been echoed.</a:t>
            </a:r>
          </a:p>
          <a:p>
            <a:endParaRPr lang="en-US" baseline="0" dirty="0" smtClean="0"/>
          </a:p>
          <a:p>
            <a:r>
              <a:rPr lang="en-US" baseline="0" dirty="0" smtClean="0"/>
              <a:t>Introduce Lynn</a:t>
            </a:r>
          </a:p>
          <a:p>
            <a:pPr>
              <a:buNone/>
            </a:pPr>
            <a:r>
              <a:rPr lang="en-US" b="0" u="none" baseline="0" dirty="0" smtClean="0"/>
              <a:t>Concerns</a:t>
            </a:r>
          </a:p>
          <a:p>
            <a:pPr>
              <a:buNone/>
            </a:pPr>
            <a:r>
              <a:rPr lang="en-US" b="0" u="none" baseline="0" dirty="0" smtClean="0"/>
              <a:t>Reflections/Feedback:</a:t>
            </a:r>
          </a:p>
          <a:p>
            <a:pPr>
              <a:buNone/>
            </a:pPr>
            <a:r>
              <a:rPr lang="en-US" b="0" baseline="0" dirty="0" smtClean="0"/>
              <a:t>Students</a:t>
            </a:r>
          </a:p>
          <a:p>
            <a:pPr>
              <a:buNone/>
            </a:pPr>
            <a:r>
              <a:rPr lang="en-US" b="0" baseline="0" dirty="0" smtClean="0"/>
              <a:t>Teachers</a:t>
            </a:r>
          </a:p>
          <a:p>
            <a:pPr>
              <a:buNone/>
            </a:pPr>
            <a:r>
              <a:rPr lang="en-US" b="0" baseline="0" dirty="0" smtClean="0"/>
              <a:t>Parents</a:t>
            </a:r>
            <a:endParaRPr lang="en-US" b="0"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7</a:t>
            </a:fld>
            <a:endParaRPr lang="en-US" dirty="0"/>
          </a:p>
        </p:txBody>
      </p:sp>
    </p:spTree>
    <p:extLst>
      <p:ext uri="{BB962C8B-B14F-4D97-AF65-F5344CB8AC3E}">
        <p14:creationId xmlns="" xmlns:p14="http://schemas.microsoft.com/office/powerpoint/2010/main" val="298888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33"/>
            <a:r>
              <a:rPr lang="en-US" b="1" dirty="0" smtClean="0"/>
              <a:t>Lynn</a:t>
            </a:r>
          </a:p>
          <a:p>
            <a:pPr defTabSz="914333"/>
            <a:endParaRPr lang="en-US" dirty="0" smtClean="0"/>
          </a:p>
          <a:p>
            <a:pPr defTabSz="914333"/>
            <a:r>
              <a:rPr lang="en-US" dirty="0" smtClean="0"/>
              <a:t>1)</a:t>
            </a:r>
            <a:r>
              <a:rPr lang="en-US" baseline="0" dirty="0" smtClean="0"/>
              <a:t> </a:t>
            </a:r>
            <a:r>
              <a:rPr lang="en-US" dirty="0" smtClean="0"/>
              <a:t>As the PARCC assessment gets closer to full implementation the Common Core has become more politicized </a:t>
            </a:r>
          </a:p>
          <a:p>
            <a:endParaRPr lang="en-US" dirty="0" smtClean="0"/>
          </a:p>
          <a:p>
            <a:r>
              <a:rPr lang="en-US" dirty="0" smtClean="0"/>
              <a:t>Conservative critics say it is an intrusion from the federal government. The standards were adopted by the states, but the Obama administration has strongly supported the effort.</a:t>
            </a:r>
          </a:p>
          <a:p>
            <a:endParaRPr lang="en-US" dirty="0" smtClean="0"/>
          </a:p>
          <a:p>
            <a:r>
              <a:rPr lang="en-US" dirty="0" smtClean="0"/>
              <a:t>Liberals are concerned with the amount of testing</a:t>
            </a:r>
            <a:r>
              <a:rPr lang="en-US" baseline="0" dirty="0" smtClean="0"/>
              <a:t> and the collection of information on students.</a:t>
            </a:r>
            <a:endParaRPr lang="en-US" dirty="0" smtClean="0"/>
          </a:p>
          <a:p>
            <a:endParaRPr lang="en-US" dirty="0" smtClean="0"/>
          </a:p>
          <a:p>
            <a:r>
              <a:rPr lang="en-US" dirty="0" smtClean="0"/>
              <a:t>2)</a:t>
            </a:r>
            <a:r>
              <a:rPr lang="en-US" baseline="0" dirty="0" smtClean="0"/>
              <a:t> </a:t>
            </a:r>
            <a:r>
              <a:rPr lang="en-US" dirty="0" smtClean="0"/>
              <a:t>State legislators are getting more pushback</a:t>
            </a:r>
            <a:r>
              <a:rPr lang="en-US" baseline="0" dirty="0" smtClean="0"/>
              <a:t> from community members.</a:t>
            </a:r>
          </a:p>
          <a:p>
            <a:endParaRPr lang="en-US" dirty="0" smtClean="0"/>
          </a:p>
          <a:p>
            <a:r>
              <a:rPr lang="en-US" dirty="0" smtClean="0"/>
              <a:t>3) Teachers, and teacher unions believe that the standards and the assessments aligned with them are being implemented too quickly. </a:t>
            </a:r>
          </a:p>
          <a:p>
            <a:endParaRPr lang="en-US" dirty="0" smtClean="0"/>
          </a:p>
          <a:p>
            <a:r>
              <a:rPr lang="en-US" dirty="0" smtClean="0"/>
              <a:t>4) Implementation cost of the standards becomes evident, many adopting states are scrambling to delay or defund implementation.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Implementation issues regarding technology has two states, Alabama and Oklahoma, have already withdrawn from their testing consortia and will work independently with test providers to develop assessments for their students. </a:t>
            </a:r>
          </a:p>
          <a:p>
            <a:endParaRPr lang="en-US" dirty="0" smtClean="0"/>
          </a:p>
        </p:txBody>
      </p:sp>
      <p:sp>
        <p:nvSpPr>
          <p:cNvPr id="4" name="Slide Number Placeholder 3"/>
          <p:cNvSpPr>
            <a:spLocks noGrp="1"/>
          </p:cNvSpPr>
          <p:nvPr>
            <p:ph type="sldNum" sz="quarter" idx="10"/>
          </p:nvPr>
        </p:nvSpPr>
        <p:spPr/>
        <p:txBody>
          <a:bodyPr/>
          <a:lstStyle/>
          <a:p>
            <a:fld id="{3948AA7E-FC53-4E6B-9A69-66947BF306C2}" type="slidenum">
              <a:rPr lang="en-US" smtClean="0"/>
              <a:pPr/>
              <a:t>8</a:t>
            </a:fld>
            <a:endParaRPr lang="en-US" dirty="0"/>
          </a:p>
        </p:txBody>
      </p:sp>
    </p:spTree>
    <p:extLst>
      <p:ext uri="{BB962C8B-B14F-4D97-AF65-F5344CB8AC3E}">
        <p14:creationId xmlns="" xmlns:p14="http://schemas.microsoft.com/office/powerpoint/2010/main" val="398911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2438" y="655638"/>
            <a:ext cx="3603625" cy="2703512"/>
          </a:xfrm>
        </p:spPr>
      </p:sp>
      <p:sp>
        <p:nvSpPr>
          <p:cNvPr id="3" name="Notes Placeholder 2"/>
          <p:cNvSpPr>
            <a:spLocks noGrp="1"/>
          </p:cNvSpPr>
          <p:nvPr>
            <p:ph type="body" idx="1"/>
          </p:nvPr>
        </p:nvSpPr>
        <p:spPr/>
        <p:txBody>
          <a:bodyPr/>
          <a:lstStyle/>
          <a:p>
            <a:r>
              <a:rPr lang="en-US" b="1" dirty="0" smtClean="0"/>
              <a:t>Lynn</a:t>
            </a:r>
          </a:p>
          <a:p>
            <a:endParaRPr lang="en-US" dirty="0" smtClean="0"/>
          </a:p>
          <a:p>
            <a:pPr>
              <a:buNone/>
            </a:pPr>
            <a:r>
              <a:rPr lang="en-US" b="1" u="sng" baseline="0" dirty="0" smtClean="0"/>
              <a:t>Reflections/Feedback:</a:t>
            </a:r>
          </a:p>
          <a:p>
            <a:pPr>
              <a:buNone/>
            </a:pPr>
            <a:r>
              <a:rPr lang="en-US" b="0" baseline="0" dirty="0" smtClean="0"/>
              <a:t>Students</a:t>
            </a:r>
          </a:p>
          <a:p>
            <a:pPr>
              <a:buNone/>
            </a:pPr>
            <a:r>
              <a:rPr lang="en-US" b="0" baseline="0" dirty="0" smtClean="0"/>
              <a:t>Teachers</a:t>
            </a:r>
          </a:p>
          <a:p>
            <a:pPr>
              <a:buNone/>
            </a:pPr>
            <a:r>
              <a:rPr lang="en-US" b="0" baseline="0" dirty="0" smtClean="0"/>
              <a:t>Parents</a:t>
            </a:r>
            <a:endParaRPr lang="en-US" b="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Teachers have noticed increased rigor, stressed, </a:t>
            </a:r>
          </a:p>
          <a:p>
            <a:r>
              <a:rPr lang="en-US" dirty="0" smtClean="0"/>
              <a:t>Teachers: Specific needs - ELL/SPED</a:t>
            </a:r>
          </a:p>
          <a:p>
            <a:r>
              <a:rPr lang="en-US" dirty="0" smtClean="0"/>
              <a:t>Teachers: Longer wait time, longer think time, Toes in water</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48AA7E-FC53-4E6B-9A69-66947BF306C2}" type="slidenum">
              <a:rPr lang="en-US" smtClean="0"/>
              <a:pPr/>
              <a:t>9</a:t>
            </a:fld>
            <a:endParaRPr lang="en-US" dirty="0"/>
          </a:p>
        </p:txBody>
      </p:sp>
    </p:spTree>
    <p:extLst>
      <p:ext uri="{BB962C8B-B14F-4D97-AF65-F5344CB8AC3E}">
        <p14:creationId xmlns="" xmlns:p14="http://schemas.microsoft.com/office/powerpoint/2010/main" val="252921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2672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lstStyle>
            <a:lvl1pPr marL="168524" indent="0" algn="l">
              <a:defRPr sz="2800"/>
            </a:lvl1pPr>
          </a:lstStyle>
          <a:p>
            <a:r>
              <a:rPr lang="en-US" dirty="0" smtClean="0"/>
              <a:t>Click to edit Master title style</a:t>
            </a:r>
            <a:endParaRPr lang="en-US" dirty="0"/>
          </a:p>
        </p:txBody>
      </p:sp>
      <p:sp>
        <p:nvSpPr>
          <p:cNvPr id="12"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smtClean="0"/>
              <a:t>Click to edit Master text styles</a:t>
            </a:r>
          </a:p>
        </p:txBody>
      </p:sp>
      <p:sp>
        <p:nvSpPr>
          <p:cNvPr id="5" name="Slide Number Placeholder 24"/>
          <p:cNvSpPr>
            <a:spLocks noGrp="1"/>
          </p:cNvSpPr>
          <p:nvPr>
            <p:ph type="sldNum" sz="quarter" idx="15"/>
          </p:nvPr>
        </p:nvSpPr>
        <p:spPr/>
        <p:txBody>
          <a:bodyPr/>
          <a:lstStyle>
            <a:lvl1pPr>
              <a:defRPr sz="1200"/>
            </a:lvl1pPr>
          </a:lstStyle>
          <a:p>
            <a:fld id="{0610D4D4-583C-4D8C-9432-42D5375984EE}" type="slidenum">
              <a:rPr lang="en-US"/>
              <a:pPr/>
              <a:t>‹#›</a:t>
            </a:fld>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9A4EE-E442-4E84-BD8B-0EC53A5D6502}" type="datetimeFigureOut">
              <a:rPr lang="en-US" smtClean="0"/>
              <a:pPr/>
              <a:t>5/1/2014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D799F7-093A-4599-B3CF-FECBB7DA642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9A4EE-E442-4E84-BD8B-0EC53A5D6502}" type="datetimeFigureOut">
              <a:rPr lang="en-US" smtClean="0"/>
              <a:pPr/>
              <a:t>5/1/2014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799F7-093A-4599-B3CF-FECBB7DA64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bing.com/images/search?q=blooms+taxonomy&amp;id=F9315F5535A5ECEA4D9729E6480F0E9A3C6DE264&amp;FORM=IQFRB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www.google.com/url?sa=i&amp;rct=j&amp;q=&amp;esrc=s&amp;frm=1&amp;source=images&amp;cd=&amp;cad=rja&amp;docid=CXS7Ej2ijiEA5M&amp;tbnid=iVrUVQWzA1da6M:&amp;ved=0CAUQjRw&amp;url=http://herd.typepad.com/herd_the_hidden_truth_abo/2009/08/behavior-change-models-suggestions.html&amp;ei=l1w7UqKaCMjBrQHWvoHgBA&amp;bvm=bv.52434380,d.aWc&amp;psig=AFQjCNG4VhNdlqMi37PRIRsr5MP-D2HJ6g&amp;ust=13797084133768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00" t="21094" r="52500" b="10156"/>
          <a:stretch>
            <a:fillRect/>
          </a:stretch>
        </p:blipFill>
        <p:spPr bwMode="auto">
          <a:xfrm>
            <a:off x="0" y="719345"/>
            <a:ext cx="9144000" cy="6138655"/>
          </a:xfrm>
          <a:prstGeom prst="rect">
            <a:avLst/>
          </a:prstGeom>
          <a:noFill/>
          <a:ln w="9525">
            <a:noFill/>
            <a:miter lim="800000"/>
            <a:headEnd/>
            <a:tailEnd/>
          </a:ln>
        </p:spPr>
      </p:pic>
      <p:pic>
        <p:nvPicPr>
          <p:cNvPr id="5" name="Picture 4" descr="th_dist202logoapple.jpg"/>
          <p:cNvPicPr>
            <a:picLocks noChangeAspect="1"/>
          </p:cNvPicPr>
          <p:nvPr/>
        </p:nvPicPr>
        <p:blipFill>
          <a:blip r:embed="rId4" cstate="print"/>
          <a:stretch>
            <a:fillRect/>
          </a:stretch>
        </p:blipFill>
        <p:spPr>
          <a:xfrm>
            <a:off x="4953000" y="3352800"/>
            <a:ext cx="1143001" cy="1165061"/>
          </a:xfrm>
          <a:prstGeom prst="rect">
            <a:avLst/>
          </a:prstGeom>
        </p:spPr>
      </p:pic>
      <p:sp>
        <p:nvSpPr>
          <p:cNvPr id="6" name="TextBox 5"/>
          <p:cNvSpPr txBox="1"/>
          <p:nvPr/>
        </p:nvSpPr>
        <p:spPr>
          <a:xfrm>
            <a:off x="0" y="0"/>
            <a:ext cx="5715000" cy="646331"/>
          </a:xfrm>
          <a:prstGeom prst="rect">
            <a:avLst/>
          </a:prstGeom>
          <a:noFill/>
        </p:spPr>
        <p:txBody>
          <a:bodyPr wrap="square" rtlCol="0">
            <a:spAutoFit/>
          </a:bodyPr>
          <a:lstStyle/>
          <a:p>
            <a:r>
              <a:rPr lang="en-US" sz="3200" dirty="0" smtClean="0"/>
              <a:t>    </a:t>
            </a:r>
            <a:r>
              <a:rPr lang="en-US" sz="3600" b="1" dirty="0" smtClean="0"/>
              <a:t>Road to the Common Core</a:t>
            </a:r>
          </a:p>
        </p:txBody>
      </p:sp>
      <p:sp>
        <p:nvSpPr>
          <p:cNvPr id="7" name="TextBox 6"/>
          <p:cNvSpPr txBox="1"/>
          <p:nvPr/>
        </p:nvSpPr>
        <p:spPr>
          <a:xfrm>
            <a:off x="228601" y="6172200"/>
            <a:ext cx="9118600" cy="553998"/>
          </a:xfrm>
          <a:prstGeom prst="rect">
            <a:avLst/>
          </a:prstGeom>
          <a:noFill/>
        </p:spPr>
        <p:txBody>
          <a:bodyPr wrap="square" rtlCol="0">
            <a:spAutoFit/>
          </a:bodyPr>
          <a:lstStyle/>
          <a:p>
            <a:r>
              <a:rPr lang="en-US" sz="3000" b="1" dirty="0" smtClean="0"/>
              <a:t>Plainfield Community Consolidated School District 202</a:t>
            </a:r>
            <a:endParaRPr lang="en-US" sz="3000" b="1" dirty="0"/>
          </a:p>
        </p:txBody>
      </p:sp>
      <p:pic>
        <p:nvPicPr>
          <p:cNvPr id="8" name="Picture 3"/>
          <p:cNvPicPr>
            <a:picLocks noChangeAspect="1" noChangeArrowheads="1"/>
          </p:cNvPicPr>
          <p:nvPr/>
        </p:nvPicPr>
        <p:blipFill>
          <a:blip r:embed="rId5" cstate="print"/>
          <a:srcRect/>
          <a:stretch>
            <a:fillRect/>
          </a:stretch>
        </p:blipFill>
        <p:spPr>
          <a:xfrm>
            <a:off x="6553200" y="1676400"/>
            <a:ext cx="2410792" cy="685800"/>
          </a:xfrm>
          <a:prstGeom prst="rect">
            <a:avLst/>
          </a:prstGeom>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A0117654-293A-4E2C-9D45-351F5244701A}" type="slidenum">
              <a:rPr lang="en-US"/>
              <a:pPr/>
              <a:t>10</a:t>
            </a:fld>
            <a:endParaRPr lang="en-US" dirty="0"/>
          </a:p>
        </p:txBody>
      </p:sp>
      <p:sp>
        <p:nvSpPr>
          <p:cNvPr id="18436" name="Rectangle 10"/>
          <p:cNvSpPr>
            <a:spLocks noChangeArrowheads="1"/>
          </p:cNvSpPr>
          <p:nvPr/>
        </p:nvSpPr>
        <p:spPr bwMode="auto">
          <a:xfrm>
            <a:off x="3775075" y="911225"/>
            <a:ext cx="184150" cy="457200"/>
          </a:xfrm>
          <a:prstGeom prst="rect">
            <a:avLst/>
          </a:prstGeom>
          <a:noFill/>
          <a:ln w="9525">
            <a:noFill/>
            <a:miter lim="800000"/>
            <a:headEnd/>
            <a:tailEnd/>
          </a:ln>
        </p:spPr>
        <p:txBody>
          <a:bodyPr wrap="none">
            <a:spAutoFit/>
          </a:bodyPr>
          <a:lstStyle/>
          <a:p>
            <a:pPr eaLnBrk="0" hangingPunct="0"/>
            <a:endParaRPr lang="en-US" dirty="0"/>
          </a:p>
        </p:txBody>
      </p:sp>
      <p:sp>
        <p:nvSpPr>
          <p:cNvPr id="18437" name="Rectangle 11"/>
          <p:cNvSpPr>
            <a:spLocks noGrp="1" noChangeArrowheads="1"/>
          </p:cNvSpPr>
          <p:nvPr>
            <p:ph type="title"/>
          </p:nvPr>
        </p:nvSpPr>
        <p:spPr>
          <a:xfrm>
            <a:off x="1143000" y="-381000"/>
            <a:ext cx="8382000" cy="609600"/>
          </a:xfrm>
        </p:spPr>
        <p:txBody>
          <a:bodyPr>
            <a:normAutofit fontScale="90000"/>
          </a:bodyPr>
          <a:lstStyle/>
          <a:p>
            <a:pPr algn="l"/>
            <a:r>
              <a:rPr lang="en-US" sz="3600" b="1" dirty="0" smtClean="0">
                <a:latin typeface="Perpetua" pitchFamily="-112" charset="0"/>
              </a:rPr>
              <a:t/>
            </a:r>
            <a:br>
              <a:rPr lang="en-US" sz="3600" b="1" dirty="0" smtClean="0">
                <a:latin typeface="Perpetua" pitchFamily="-112" charset="0"/>
              </a:rPr>
            </a:br>
            <a:r>
              <a:rPr lang="en-US" sz="3600" b="1" dirty="0" smtClean="0">
                <a:latin typeface="Perpetua" pitchFamily="-112" charset="0"/>
              </a:rPr>
              <a:t/>
            </a:r>
            <a:br>
              <a:rPr lang="en-US" sz="3600" b="1" dirty="0" smtClean="0">
                <a:latin typeface="Perpetua" pitchFamily="-112" charset="0"/>
              </a:rPr>
            </a:br>
            <a:r>
              <a:rPr lang="en-US" sz="3600" b="1" dirty="0" smtClean="0">
                <a:latin typeface="Perpetua" pitchFamily="-112" charset="0"/>
              </a:rPr>
              <a:t>Plainfield 202 Common Core Timeline</a:t>
            </a:r>
          </a:p>
        </p:txBody>
      </p:sp>
      <p:pic>
        <p:nvPicPr>
          <p:cNvPr id="7" name="Picture 6" descr="th_dist202logoapple.jpg"/>
          <p:cNvPicPr>
            <a:picLocks noChangeAspect="1"/>
          </p:cNvPicPr>
          <p:nvPr/>
        </p:nvPicPr>
        <p:blipFill>
          <a:blip r:embed="rId3" cstate="print"/>
          <a:stretch>
            <a:fillRect/>
          </a:stretch>
        </p:blipFill>
        <p:spPr>
          <a:xfrm>
            <a:off x="3810000" y="580644"/>
            <a:ext cx="1540933" cy="1248156"/>
          </a:xfrm>
          <a:prstGeom prst="rect">
            <a:avLst/>
          </a:prstGeom>
        </p:spPr>
      </p:pic>
      <p:graphicFrame>
        <p:nvGraphicFramePr>
          <p:cNvPr id="9" name="Table 8"/>
          <p:cNvGraphicFramePr>
            <a:graphicFrameLocks noGrp="1"/>
          </p:cNvGraphicFramePr>
          <p:nvPr>
            <p:extLst>
              <p:ext uri="{D42A27DB-BD31-4B8C-83A1-F6EECF244321}">
                <p14:modId xmlns="" xmlns:p14="http://schemas.microsoft.com/office/powerpoint/2010/main" val="3708051668"/>
              </p:ext>
            </p:extLst>
          </p:nvPr>
        </p:nvGraphicFramePr>
        <p:xfrm>
          <a:off x="152399" y="1828799"/>
          <a:ext cx="8763002" cy="4724403"/>
        </p:xfrm>
        <a:graphic>
          <a:graphicData uri="http://schemas.openxmlformats.org/drawingml/2006/table">
            <a:tbl>
              <a:tblPr firstRow="1" bandRow="1">
                <a:tableStyleId>{5C22544A-7EE6-4342-B048-85BDC9FD1C3A}</a:tableStyleId>
              </a:tblPr>
              <a:tblGrid>
                <a:gridCol w="1186657"/>
                <a:gridCol w="1551782"/>
                <a:gridCol w="2008188"/>
                <a:gridCol w="2087169"/>
                <a:gridCol w="1929206"/>
              </a:tblGrid>
              <a:tr h="597251">
                <a:tc>
                  <a:txBody>
                    <a:bodyPr/>
                    <a:lstStyle/>
                    <a:p>
                      <a:r>
                        <a:rPr lang="en-US" dirty="0" smtClean="0"/>
                        <a:t>Content</a:t>
                      </a:r>
                      <a:r>
                        <a:rPr lang="en-US" baseline="0" dirty="0" smtClean="0"/>
                        <a:t> </a:t>
                      </a:r>
                      <a:endParaRPr lang="en-US" dirty="0"/>
                    </a:p>
                  </a:txBody>
                  <a:tcPr/>
                </a:tc>
                <a:tc>
                  <a:txBody>
                    <a:bodyPr/>
                    <a:lstStyle/>
                    <a:p>
                      <a:pPr algn="ctr"/>
                      <a:r>
                        <a:rPr lang="en-US" dirty="0" smtClean="0"/>
                        <a:t>2011-2012</a:t>
                      </a:r>
                      <a:endParaRPr lang="en-US" dirty="0"/>
                    </a:p>
                  </a:txBody>
                  <a:tcPr/>
                </a:tc>
                <a:tc>
                  <a:txBody>
                    <a:bodyPr/>
                    <a:lstStyle/>
                    <a:p>
                      <a:pPr algn="ctr"/>
                      <a:r>
                        <a:rPr lang="en-US" dirty="0" smtClean="0"/>
                        <a:t>2012-2013</a:t>
                      </a:r>
                      <a:endParaRPr lang="en-US" dirty="0"/>
                    </a:p>
                  </a:txBody>
                  <a:tcPr/>
                </a:tc>
                <a:tc>
                  <a:txBody>
                    <a:bodyPr/>
                    <a:lstStyle/>
                    <a:p>
                      <a:pPr algn="ctr"/>
                      <a:r>
                        <a:rPr lang="en-US" dirty="0" smtClean="0"/>
                        <a:t>2013-2014</a:t>
                      </a:r>
                      <a:endParaRPr lang="en-US" dirty="0"/>
                    </a:p>
                  </a:txBody>
                  <a:tcPr/>
                </a:tc>
                <a:tc>
                  <a:txBody>
                    <a:bodyPr/>
                    <a:lstStyle/>
                    <a:p>
                      <a:pPr algn="ctr"/>
                      <a:r>
                        <a:rPr lang="en-US" dirty="0" smtClean="0">
                          <a:solidFill>
                            <a:schemeClr val="tx1"/>
                          </a:solidFill>
                        </a:rPr>
                        <a:t>2014-2015</a:t>
                      </a:r>
                      <a:endParaRPr lang="en-US" dirty="0">
                        <a:solidFill>
                          <a:schemeClr val="tx1"/>
                        </a:solidFill>
                      </a:endParaRPr>
                    </a:p>
                  </a:txBody>
                  <a:tcPr>
                    <a:solidFill>
                      <a:srgbClr val="FFFF00"/>
                    </a:solidFill>
                  </a:tcPr>
                </a:tc>
              </a:tr>
              <a:tr h="1031788">
                <a:tc>
                  <a:txBody>
                    <a:bodyPr/>
                    <a:lstStyle/>
                    <a:p>
                      <a:r>
                        <a:rPr lang="en-US" b="1" u="sng" dirty="0" smtClean="0"/>
                        <a:t>Math</a:t>
                      </a:r>
                      <a:endParaRPr lang="en-US" b="1" u="sng" dirty="0"/>
                    </a:p>
                  </a:txBody>
                  <a:tcPr/>
                </a:tc>
                <a:tc>
                  <a:txBody>
                    <a:bodyPr/>
                    <a:lstStyle/>
                    <a:p>
                      <a:pPr>
                        <a:buFont typeface="Arial" pitchFamily="34" charset="0"/>
                        <a:buChar char="•"/>
                      </a:pPr>
                      <a:r>
                        <a:rPr lang="en-US" dirty="0" smtClean="0"/>
                        <a:t>Alignment</a:t>
                      </a:r>
                      <a:endParaRPr lang="en-US" dirty="0"/>
                    </a:p>
                  </a:txBody>
                  <a:tcPr/>
                </a:tc>
                <a:tc>
                  <a:txBody>
                    <a:bodyPr/>
                    <a:lstStyle/>
                    <a:p>
                      <a:pPr>
                        <a:buFont typeface="Arial" pitchFamily="34" charset="0"/>
                        <a:buChar char="•"/>
                      </a:pPr>
                      <a:r>
                        <a:rPr lang="en-US" dirty="0" smtClean="0"/>
                        <a:t>Adjust Resources</a:t>
                      </a:r>
                    </a:p>
                    <a:p>
                      <a:pPr>
                        <a:buFont typeface="Arial" pitchFamily="34" charset="0"/>
                        <a:buChar char="•"/>
                      </a:pPr>
                      <a:endParaRPr lang="en-US" dirty="0" smtClean="0"/>
                    </a:p>
                    <a:p>
                      <a:pPr>
                        <a:buFont typeface="Arial" pitchFamily="34" charset="0"/>
                        <a:buChar char="•"/>
                      </a:pPr>
                      <a:r>
                        <a:rPr lang="en-US" dirty="0" smtClean="0"/>
                        <a:t>Assessments</a:t>
                      </a:r>
                      <a:endParaRPr lang="en-US" dirty="0"/>
                    </a:p>
                  </a:txBody>
                  <a:tcPr/>
                </a:tc>
                <a:tc>
                  <a:txBody>
                    <a:bodyPr/>
                    <a:lstStyle/>
                    <a:p>
                      <a:pPr>
                        <a:buFont typeface="Arial" pitchFamily="34" charset="0"/>
                        <a:buChar char="•"/>
                      </a:pPr>
                      <a:r>
                        <a:rPr lang="en-US" dirty="0" smtClean="0"/>
                        <a:t>Implement K-10</a:t>
                      </a:r>
                      <a:endParaRPr lang="en-US" dirty="0"/>
                    </a:p>
                  </a:txBody>
                  <a:tcPr/>
                </a:tc>
                <a:tc>
                  <a:txBody>
                    <a:bodyPr/>
                    <a:lstStyle/>
                    <a:p>
                      <a:pPr>
                        <a:buFont typeface="Arial" pitchFamily="34" charset="0"/>
                        <a:buChar char="•"/>
                      </a:pPr>
                      <a:r>
                        <a:rPr lang="en-US" dirty="0" smtClean="0"/>
                        <a:t>Implement, K-12</a:t>
                      </a:r>
                      <a:endParaRPr lang="en-US" dirty="0"/>
                    </a:p>
                  </a:txBody>
                  <a:tcPr>
                    <a:solidFill>
                      <a:srgbClr val="FFFF00"/>
                    </a:solidFill>
                  </a:tcPr>
                </a:tc>
              </a:tr>
              <a:tr h="1031788">
                <a:tc>
                  <a:txBody>
                    <a:bodyPr/>
                    <a:lstStyle/>
                    <a:p>
                      <a:r>
                        <a:rPr lang="en-US" b="1" u="sng" dirty="0" smtClean="0"/>
                        <a:t>ELA</a:t>
                      </a:r>
                      <a:endParaRPr lang="en-US" b="1" u="sng"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r>
                        <a:rPr lang="en-US" dirty="0" smtClean="0"/>
                        <a:t>Alignment</a:t>
                      </a:r>
                      <a:endParaRPr lang="en-US" dirty="0"/>
                    </a:p>
                  </a:txBody>
                  <a:tcPr/>
                </a:tc>
                <a:tc>
                  <a:txBody>
                    <a:bodyPr/>
                    <a:lstStyle/>
                    <a:p>
                      <a:pPr>
                        <a:buFont typeface="Arial" pitchFamily="34" charset="0"/>
                        <a:buChar char="•"/>
                      </a:pPr>
                      <a:r>
                        <a:rPr lang="en-US" dirty="0" smtClean="0"/>
                        <a:t>Adjust Resources</a:t>
                      </a:r>
                    </a:p>
                    <a:p>
                      <a:pPr>
                        <a:buFont typeface="Arial" pitchFamily="34" charset="0"/>
                        <a:buNone/>
                      </a:pPr>
                      <a:endParaRPr lang="en-US" dirty="0" smtClean="0"/>
                    </a:p>
                    <a:p>
                      <a:pPr>
                        <a:buFont typeface="Arial" pitchFamily="34" charset="0"/>
                        <a:buChar char="•"/>
                      </a:pPr>
                      <a:r>
                        <a:rPr lang="en-US" dirty="0" smtClean="0"/>
                        <a:t>Assessments</a:t>
                      </a:r>
                      <a:endParaRPr lang="en-US" dirty="0"/>
                    </a:p>
                  </a:txBody>
                  <a:tcPr/>
                </a:tc>
                <a:tc>
                  <a:txBody>
                    <a:bodyPr/>
                    <a:lstStyle/>
                    <a:p>
                      <a:pPr>
                        <a:buFont typeface="Arial" pitchFamily="34" charset="0"/>
                        <a:buChar char="•"/>
                      </a:pPr>
                      <a:r>
                        <a:rPr lang="en-US" dirty="0" smtClean="0"/>
                        <a:t>Implement K-12</a:t>
                      </a:r>
                      <a:endParaRPr lang="en-US" dirty="0"/>
                    </a:p>
                  </a:txBody>
                  <a:tcPr>
                    <a:solidFill>
                      <a:srgbClr val="FFFF00"/>
                    </a:solidFill>
                  </a:tcPr>
                </a:tc>
              </a:tr>
              <a:tr h="1031788">
                <a:tc>
                  <a:txBody>
                    <a:bodyPr/>
                    <a:lstStyle/>
                    <a:p>
                      <a:r>
                        <a:rPr lang="en-US" b="1" u="sng" dirty="0" smtClean="0"/>
                        <a:t>Science</a:t>
                      </a:r>
                      <a:endParaRPr lang="en-US" b="1" u="sng"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endParaRPr lang="en-US" dirty="0"/>
                    </a:p>
                  </a:txBody>
                  <a:tcPr/>
                </a:tc>
                <a:tc>
                  <a:txBody>
                    <a:bodyPr/>
                    <a:lstStyle/>
                    <a:p>
                      <a:pPr>
                        <a:buFont typeface="Arial" pitchFamily="34" charset="0"/>
                        <a:buNone/>
                      </a:pPr>
                      <a:endParaRPr lang="en-US" dirty="0"/>
                    </a:p>
                  </a:txBody>
                  <a:tcPr/>
                </a:tc>
                <a:tc>
                  <a:txBody>
                    <a:bodyPr/>
                    <a:lstStyle/>
                    <a:p>
                      <a:pPr>
                        <a:buFont typeface="Arial" pitchFamily="34" charset="0"/>
                        <a:buChar char="•"/>
                      </a:pPr>
                      <a:r>
                        <a:rPr lang="en-US" dirty="0" smtClean="0"/>
                        <a:t>Alignment</a:t>
                      </a:r>
                    </a:p>
                  </a:txBody>
                  <a:tcPr>
                    <a:solidFill>
                      <a:srgbClr val="FFFF00"/>
                    </a:solidFill>
                  </a:tcPr>
                </a:tc>
              </a:tr>
              <a:tr h="1031788">
                <a:tc>
                  <a:txBody>
                    <a:bodyPr/>
                    <a:lstStyle/>
                    <a:p>
                      <a:r>
                        <a:rPr lang="en-US" b="1" u="sng" dirty="0" smtClean="0"/>
                        <a:t>Social Studies</a:t>
                      </a:r>
                      <a:endParaRPr lang="en-US" b="1" u="sng"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endParaRPr lang="en-US" dirty="0"/>
                    </a:p>
                  </a:txBody>
                  <a:tcPr/>
                </a:tc>
                <a:tc>
                  <a:txBody>
                    <a:bodyPr/>
                    <a:lstStyle/>
                    <a:p>
                      <a:pPr>
                        <a:buFont typeface="Arial" pitchFamily="34" charset="0"/>
                        <a:buChar char="•"/>
                      </a:pPr>
                      <a:r>
                        <a:rPr lang="en-US" dirty="0" smtClean="0"/>
                        <a:t>Alignment</a:t>
                      </a:r>
                      <a:endParaRPr lang="en-US" dirty="0"/>
                    </a:p>
                  </a:txBody>
                  <a:tcPr>
                    <a:solidFill>
                      <a:srgbClr val="FFFF00"/>
                    </a:solidFill>
                  </a:tcPr>
                </a:tc>
              </a:tr>
            </a:tbl>
          </a:graphicData>
        </a:graphic>
      </p:graphicFrame>
      <p:pic>
        <p:nvPicPr>
          <p:cNvPr id="8" name="Picture 8" descr="PARCC_States.pdf"/>
          <p:cNvPicPr>
            <a:picLocks noChangeAspect="1"/>
          </p:cNvPicPr>
          <p:nvPr/>
        </p:nvPicPr>
        <p:blipFill>
          <a:blip r:embed="rId4" cstate="print"/>
          <a:srcRect t="1111" r="75958" b="85556"/>
          <a:stretch>
            <a:fillRect/>
          </a:stretch>
        </p:blipFill>
        <p:spPr bwMode="auto">
          <a:xfrm>
            <a:off x="7315200" y="2895600"/>
            <a:ext cx="1066800" cy="457200"/>
          </a:xfrm>
          <a:prstGeom prst="rect">
            <a:avLst/>
          </a:prstGeom>
          <a:noFill/>
          <a:ln w="9525">
            <a:noFill/>
            <a:miter lim="800000"/>
            <a:headEnd/>
            <a:tailEnd/>
          </a:ln>
        </p:spPr>
      </p:pic>
      <p:pic>
        <p:nvPicPr>
          <p:cNvPr id="10" name="Picture 8" descr="PARCC_States.pdf"/>
          <p:cNvPicPr>
            <a:picLocks noChangeAspect="1"/>
          </p:cNvPicPr>
          <p:nvPr/>
        </p:nvPicPr>
        <p:blipFill>
          <a:blip r:embed="rId4" cstate="print"/>
          <a:srcRect t="1111" r="75958" b="85556"/>
          <a:stretch>
            <a:fillRect/>
          </a:stretch>
        </p:blipFill>
        <p:spPr bwMode="auto">
          <a:xfrm>
            <a:off x="7315200" y="3886200"/>
            <a:ext cx="1066800" cy="457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7953"/>
            <a:ext cx="4419600" cy="1143000"/>
          </a:xfrm>
        </p:spPr>
        <p:txBody>
          <a:bodyPr>
            <a:normAutofit fontScale="90000"/>
          </a:bodyPr>
          <a:lstStyle/>
          <a:p>
            <a:r>
              <a:rPr lang="en-US" dirty="0" smtClean="0"/>
              <a:t>Middle School</a:t>
            </a:r>
            <a:br>
              <a:rPr lang="en-US" dirty="0" smtClean="0"/>
            </a:br>
            <a:r>
              <a:rPr lang="en-US" dirty="0" smtClean="0"/>
              <a:t>Teacher Feedback</a:t>
            </a:r>
            <a:endParaRPr lang="en-US" dirty="0"/>
          </a:p>
        </p:txBody>
      </p:sp>
      <p:pic>
        <p:nvPicPr>
          <p:cNvPr id="5" name="Picture 4" descr="th_dist202logoapple.jpg"/>
          <p:cNvPicPr>
            <a:picLocks noChangeAspect="1"/>
          </p:cNvPicPr>
          <p:nvPr/>
        </p:nvPicPr>
        <p:blipFill>
          <a:blip r:embed="rId3" cstate="print"/>
          <a:stretch>
            <a:fillRect/>
          </a:stretch>
        </p:blipFill>
        <p:spPr>
          <a:xfrm>
            <a:off x="0" y="3710153"/>
            <a:ext cx="3886231" cy="3147847"/>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29200" y="77953"/>
            <a:ext cx="4114800" cy="4114800"/>
          </a:xfrm>
          <a:prstGeom prst="rect">
            <a:avLst/>
          </a:prstGeom>
        </p:spPr>
      </p:pic>
    </p:spTree>
    <p:extLst>
      <p:ext uri="{BB962C8B-B14F-4D97-AF65-F5344CB8AC3E}">
        <p14:creationId xmlns="" xmlns:p14="http://schemas.microsoft.com/office/powerpoint/2010/main" val="276444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7\profiles\GWood\GroupWise\road.png"/>
          <p:cNvPicPr>
            <a:picLocks noChangeAspect="1" noChangeArrowheads="1"/>
          </p:cNvPicPr>
          <p:nvPr/>
        </p:nvPicPr>
        <p:blipFill>
          <a:blip r:embed="rId3" cstate="print"/>
          <a:srcRect t="40000" r="22059" b="31111"/>
          <a:stretch>
            <a:fillRect/>
          </a:stretch>
        </p:blipFill>
        <p:spPr bwMode="auto">
          <a:xfrm>
            <a:off x="0" y="25400"/>
            <a:ext cx="9860731" cy="6858000"/>
          </a:xfrm>
          <a:prstGeom prst="rect">
            <a:avLst/>
          </a:prstGeom>
          <a:noFill/>
        </p:spPr>
      </p:pic>
      <p:sp>
        <p:nvSpPr>
          <p:cNvPr id="2" name="Rectangle 1"/>
          <p:cNvSpPr/>
          <p:nvPr/>
        </p:nvSpPr>
        <p:spPr>
          <a:xfrm>
            <a:off x="0" y="0"/>
            <a:ext cx="4724400" cy="1077218"/>
          </a:xfrm>
          <a:prstGeom prst="rect">
            <a:avLst/>
          </a:prstGeom>
          <a:solidFill>
            <a:schemeClr val="bg1"/>
          </a:solidFill>
        </p:spPr>
        <p:txBody>
          <a:bodyPr wrap="square">
            <a:spAutoFit/>
          </a:bodyPr>
          <a:lstStyle/>
          <a:p>
            <a:r>
              <a:rPr lang="en-US" sz="3200" b="1" dirty="0">
                <a:latin typeface="Perpetua" pitchFamily="-112" charset="0"/>
              </a:rPr>
              <a:t>Transition </a:t>
            </a:r>
            <a:r>
              <a:rPr lang="en-US" sz="3200" b="1" dirty="0" smtClean="0">
                <a:latin typeface="Perpetua" pitchFamily="-112" charset="0"/>
              </a:rPr>
              <a:t>Considerations</a:t>
            </a:r>
          </a:p>
          <a:p>
            <a:endParaRPr lang="en-US" sz="3200" dirty="0"/>
          </a:p>
        </p:txBody>
      </p:sp>
      <p:pic>
        <p:nvPicPr>
          <p:cNvPr id="5" name="Picture 3"/>
          <p:cNvPicPr>
            <a:picLocks noChangeAspect="1" noChangeArrowheads="1"/>
          </p:cNvPicPr>
          <p:nvPr/>
        </p:nvPicPr>
        <p:blipFill>
          <a:blip r:embed="rId4" cstate="print"/>
          <a:srcRect/>
          <a:stretch>
            <a:fillRect/>
          </a:stretch>
        </p:blipFill>
        <p:spPr>
          <a:xfrm>
            <a:off x="0" y="5818882"/>
            <a:ext cx="3367888" cy="1064518"/>
          </a:xfrm>
          <a:prstGeom prst="rect">
            <a:avLst/>
          </a:prstGeom>
          <a:noFill/>
          <a:ln/>
        </p:spPr>
      </p:pic>
      <p:sp>
        <p:nvSpPr>
          <p:cNvPr id="6" name="Rectangle 3"/>
          <p:cNvSpPr txBox="1">
            <a:spLocks noChangeArrowheads="1"/>
          </p:cNvSpPr>
          <p:nvPr/>
        </p:nvSpPr>
        <p:spPr>
          <a:xfrm>
            <a:off x="0" y="2590800"/>
            <a:ext cx="9144000" cy="1143000"/>
          </a:xfrm>
          <a:prstGeom prst="rect">
            <a:avLst/>
          </a:prstGeom>
          <a:solidFill>
            <a:schemeClr val="bg1">
              <a:lumMod val="8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2525" indent="-514350">
              <a:lnSpc>
                <a:spcPct val="90000"/>
              </a:lnSpc>
              <a:buFont typeface="Courier New" pitchFamily="49" charset="0"/>
              <a:buChar char="o"/>
            </a:pPr>
            <a:r>
              <a:rPr lang="en-US" b="1" dirty="0" smtClean="0">
                <a:latin typeface="Perpetua" pitchFamily="-112" charset="0"/>
              </a:rPr>
              <a:t>ELL, Special education students</a:t>
            </a:r>
          </a:p>
          <a:p>
            <a:pPr marL="1152525" indent="-514350">
              <a:lnSpc>
                <a:spcPct val="90000"/>
              </a:lnSpc>
              <a:buFont typeface="Courier New" pitchFamily="49" charset="0"/>
              <a:buChar char="o"/>
            </a:pPr>
            <a:r>
              <a:rPr lang="en-US" b="1" dirty="0" smtClean="0">
                <a:latin typeface="Perpetua" pitchFamily="-112" charset="0"/>
              </a:rPr>
              <a:t>Technology On-Line Assessments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418222"/>
            <a:ext cx="4419600" cy="1143000"/>
          </a:xfrm>
        </p:spPr>
        <p:txBody>
          <a:bodyPr>
            <a:normAutofit fontScale="90000"/>
          </a:bodyPr>
          <a:lstStyle/>
          <a:p>
            <a:r>
              <a:rPr lang="en-US" dirty="0" smtClean="0"/>
              <a:t>Elementary</a:t>
            </a:r>
            <a:br>
              <a:rPr lang="en-US" dirty="0" smtClean="0"/>
            </a:br>
            <a:r>
              <a:rPr lang="en-US" dirty="0" smtClean="0"/>
              <a:t>Teacher Feedback</a:t>
            </a:r>
            <a:endParaRPr lang="en-US" dirty="0"/>
          </a:p>
        </p:txBody>
      </p:sp>
      <p:pic>
        <p:nvPicPr>
          <p:cNvPr id="5" name="Picture 4" descr="th_dist202logoapple.jpg"/>
          <p:cNvPicPr>
            <a:picLocks noChangeAspect="1"/>
          </p:cNvPicPr>
          <p:nvPr/>
        </p:nvPicPr>
        <p:blipFill>
          <a:blip r:embed="rId3" cstate="print"/>
          <a:stretch>
            <a:fillRect/>
          </a:stretch>
        </p:blipFill>
        <p:spPr>
          <a:xfrm>
            <a:off x="4343401" y="2971928"/>
            <a:ext cx="4813300" cy="3898773"/>
          </a:xfrm>
          <a:prstGeom prst="rect">
            <a:avLst/>
          </a:prstGeom>
        </p:spPr>
      </p:pic>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l="4982" r="17572"/>
          <a:stretch/>
        </p:blipFill>
        <p:spPr>
          <a:xfrm>
            <a:off x="0" y="12700"/>
            <a:ext cx="4343400" cy="3511296"/>
          </a:xfrm>
          <a:prstGeom prst="rect">
            <a:avLst/>
          </a:prstGeom>
        </p:spPr>
      </p:pic>
    </p:spTree>
    <p:extLst>
      <p:ext uri="{BB962C8B-B14F-4D97-AF65-F5344CB8AC3E}">
        <p14:creationId xmlns="" xmlns:p14="http://schemas.microsoft.com/office/powerpoint/2010/main" val="209753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7\profiles\GWood\GroupWise\road.png"/>
          <p:cNvPicPr>
            <a:picLocks noChangeAspect="1" noChangeArrowheads="1"/>
          </p:cNvPicPr>
          <p:nvPr/>
        </p:nvPicPr>
        <p:blipFill>
          <a:blip r:embed="rId3" cstate="print"/>
          <a:srcRect l="49869" t="30000" r="20000" b="59383"/>
          <a:stretch>
            <a:fillRect/>
          </a:stretch>
        </p:blipFill>
        <p:spPr bwMode="auto">
          <a:xfrm>
            <a:off x="609600" y="0"/>
            <a:ext cx="8915400" cy="6858000"/>
          </a:xfrm>
          <a:prstGeom prst="rect">
            <a:avLst/>
          </a:prstGeom>
          <a:noFill/>
        </p:spPr>
      </p:pic>
      <p:sp>
        <p:nvSpPr>
          <p:cNvPr id="2" name="TextBox 1"/>
          <p:cNvSpPr txBox="1"/>
          <p:nvPr/>
        </p:nvSpPr>
        <p:spPr>
          <a:xfrm>
            <a:off x="0" y="0"/>
            <a:ext cx="3733800" cy="646331"/>
          </a:xfrm>
          <a:prstGeom prst="rect">
            <a:avLst/>
          </a:prstGeom>
          <a:noFill/>
        </p:spPr>
        <p:txBody>
          <a:bodyPr wrap="square" rtlCol="0">
            <a:spAutoFit/>
          </a:bodyPr>
          <a:lstStyle/>
          <a:p>
            <a:r>
              <a:rPr lang="en-US" sz="3600" b="1" dirty="0" smtClean="0"/>
              <a:t>Tips for Parents</a:t>
            </a:r>
            <a:endParaRPr lang="en-US" sz="3600" b="1" dirty="0"/>
          </a:p>
        </p:txBody>
      </p:sp>
      <p:pic>
        <p:nvPicPr>
          <p:cNvPr id="4" name="Picture 3" descr="th_dist202logoapple.jpg"/>
          <p:cNvPicPr>
            <a:picLocks noChangeAspect="1"/>
          </p:cNvPicPr>
          <p:nvPr/>
        </p:nvPicPr>
        <p:blipFill>
          <a:blip r:embed="rId4" cstate="print"/>
          <a:stretch>
            <a:fillRect/>
          </a:stretch>
        </p:blipFill>
        <p:spPr>
          <a:xfrm>
            <a:off x="8000999" y="5692939"/>
            <a:ext cx="1143001" cy="1165061"/>
          </a:xfrm>
          <a:prstGeom prst="rect">
            <a:avLst/>
          </a:prstGeom>
        </p:spPr>
      </p:pic>
      <p:pic>
        <p:nvPicPr>
          <p:cNvPr id="5" name="Picture 3"/>
          <p:cNvPicPr>
            <a:picLocks noChangeAspect="1" noChangeArrowheads="1"/>
          </p:cNvPicPr>
          <p:nvPr/>
        </p:nvPicPr>
        <p:blipFill>
          <a:blip r:embed="rId5" cstate="print"/>
          <a:srcRect/>
          <a:stretch>
            <a:fillRect/>
          </a:stretch>
        </p:blipFill>
        <p:spPr>
          <a:xfrm>
            <a:off x="2514600" y="5793482"/>
            <a:ext cx="3367888" cy="1064518"/>
          </a:xfrm>
          <a:prstGeom prst="rect">
            <a:avLst/>
          </a:prstGeom>
          <a:noFill/>
          <a:ln/>
        </p:spPr>
      </p:pic>
      <p:sp>
        <p:nvSpPr>
          <p:cNvPr id="7" name="Rectangle 6"/>
          <p:cNvSpPr/>
          <p:nvPr/>
        </p:nvSpPr>
        <p:spPr>
          <a:xfrm>
            <a:off x="0" y="990600"/>
            <a:ext cx="9144000" cy="4031873"/>
          </a:xfrm>
          <a:prstGeom prst="rect">
            <a:avLst/>
          </a:prstGeom>
          <a:solidFill>
            <a:schemeClr val="bg1"/>
          </a:solidFill>
        </p:spPr>
        <p:txBody>
          <a:bodyPr wrap="square">
            <a:spAutoFit/>
          </a:bodyPr>
          <a:lstStyle/>
          <a:p>
            <a:r>
              <a:rPr lang="en-US" sz="3200" dirty="0" smtClean="0"/>
              <a:t>Create a quiet place for your child to study, and carve out time </a:t>
            </a:r>
            <a:r>
              <a:rPr lang="en-US" sz="3200" i="1" dirty="0" smtClean="0"/>
              <a:t>every day when your child can concentrate. </a:t>
            </a:r>
          </a:p>
          <a:p>
            <a:endParaRPr lang="en-US" sz="3200" i="1" dirty="0" smtClean="0"/>
          </a:p>
          <a:p>
            <a:r>
              <a:rPr lang="en-US" sz="3200" i="1" dirty="0" smtClean="0"/>
              <a:t>You should also try to sit </a:t>
            </a:r>
            <a:r>
              <a:rPr lang="en-US" sz="3200" dirty="0" smtClean="0"/>
              <a:t>down with your child at least once a week for 15 to 30 minutes while he or she works on homework.</a:t>
            </a:r>
          </a:p>
          <a:p>
            <a:endParaRPr lang="en-US" sz="3200" dirty="0" smtClean="0"/>
          </a:p>
          <a:p>
            <a:r>
              <a:rPr lang="en-US" sz="3200" dirty="0" smtClean="0"/>
              <a:t>Encourage </a:t>
            </a:r>
            <a:r>
              <a:rPr lang="en-US" sz="3200" i="1" dirty="0" smtClean="0"/>
              <a:t>perseverance, resilience</a:t>
            </a:r>
            <a:r>
              <a:rPr lang="en-US" sz="3200" dirty="0" smtClean="0"/>
              <a:t>, </a:t>
            </a:r>
            <a:r>
              <a:rPr lang="en-US" sz="3200" i="1" dirty="0" smtClean="0"/>
              <a:t>problem solving</a:t>
            </a:r>
            <a:r>
              <a:rPr lang="en-US" sz="3200" dirty="0" smtClean="0"/>
              <a:t>.</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125" t="31250" r="69063" b="27703"/>
          <a:stretch>
            <a:fillRect/>
          </a:stretch>
        </p:blipFill>
        <p:spPr bwMode="auto">
          <a:xfrm>
            <a:off x="0" y="0"/>
            <a:ext cx="9164501"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81200" y="0"/>
            <a:ext cx="5429854" cy="6858000"/>
          </a:xfrm>
          <a:prstGeom prst="rect">
            <a:avLst/>
          </a:prstGeom>
        </p:spPr>
      </p:pic>
    </p:spTree>
    <p:extLst>
      <p:ext uri="{BB962C8B-B14F-4D97-AF65-F5344CB8AC3E}">
        <p14:creationId xmlns="" xmlns:p14="http://schemas.microsoft.com/office/powerpoint/2010/main" val="110382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PARCC, however, will not have computer-based glossaries available in other languages. The group will allow students to use paper-based glossaries</a:t>
            </a:r>
            <a:r>
              <a:rPr lang="en-US" dirty="0" smtClean="0"/>
              <a:t>.</a:t>
            </a:r>
          </a:p>
          <a:p>
            <a:r>
              <a:rPr lang="en-US" dirty="0" smtClean="0"/>
              <a:t>PARCC states will have the option to request and pay for a Spanish translation, but it will not be provided upfront</a:t>
            </a:r>
            <a:r>
              <a:rPr lang="en-US" dirty="0" smtClean="0"/>
              <a:t>.</a:t>
            </a:r>
          </a:p>
          <a:p>
            <a:r>
              <a:rPr lang="en-US" dirty="0" smtClean="0"/>
              <a:t>PARCC is definitely more conventional in their </a:t>
            </a:r>
            <a:r>
              <a:rPr lang="en-US" dirty="0" smtClean="0"/>
              <a:t>approach</a:t>
            </a:r>
          </a:p>
          <a:p>
            <a:r>
              <a:rPr lang="en-US" dirty="0" smtClean="0"/>
              <a:t>PARCC, on the other hand, will allow a student in any grade access to text-to-speech during the English/language arts exam if it's required by his or her IEP. But if a student uses that accommodation, score reports will contain a notation stating that "no claims should be inferred regarding the student's ability to demonstrate foundational reading skills (i.e., decoding and fluency</a:t>
            </a:r>
            <a:r>
              <a:rPr lang="en-US" dirty="0" smtClean="0"/>
              <a:t>).“</a:t>
            </a:r>
          </a:p>
          <a:p>
            <a:r>
              <a:rPr lang="en-US" dirty="0" smtClean="0"/>
              <a:t>Both the PARCC and Smarter Balanced tests will also provide videos with American Sign Language for deaf students, calculators for items not testing mathematics fluency, and Braille options on portions of the test for blind students, among other supports.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Both groups' tests will also have embedded universal-design tools, meaning any student can zoom in, highlight parts of the test, cross out or mask answers, use an extra notepad, or even spell-check within the computer-based testing platform. Many of those tools were previously only available to students with an individualized education program, or IEP, or a Section 504 plan. </a:t>
            </a:r>
            <a:r>
              <a:rPr lang="en-US" smtClean="0"/>
              <a:t>(Section 504 of the federal Rehabilitation Act of 1973 prohibits discrimination on the basis of disability in schools receiving federal funds.)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7\profiles\GWood\GroupWise\road.png"/>
          <p:cNvPicPr>
            <a:picLocks noChangeAspect="1" noChangeArrowheads="1"/>
          </p:cNvPicPr>
          <p:nvPr/>
        </p:nvPicPr>
        <p:blipFill rotWithShape="1">
          <a:blip r:embed="rId3" cstate="print"/>
          <a:srcRect r="10448"/>
          <a:stretch/>
        </p:blipFill>
        <p:spPr bwMode="auto">
          <a:xfrm>
            <a:off x="25400" y="-704719"/>
            <a:ext cx="9144000" cy="7530352"/>
          </a:xfrm>
          <a:prstGeom prst="rect">
            <a:avLst/>
          </a:prstGeom>
          <a:noFill/>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400" y="5303096"/>
            <a:ext cx="1597067" cy="1522537"/>
          </a:xfrm>
          <a:prstGeom prst="rect">
            <a:avLst/>
          </a:prstGeom>
        </p:spPr>
      </p:pic>
      <p:pic>
        <p:nvPicPr>
          <p:cNvPr id="5" name="Picture 4" descr="th_dist202logoapple.jpg"/>
          <p:cNvPicPr>
            <a:picLocks noChangeAspect="1"/>
          </p:cNvPicPr>
          <p:nvPr/>
        </p:nvPicPr>
        <p:blipFill>
          <a:blip r:embed="rId5" cstate="print"/>
          <a:stretch>
            <a:fillRect/>
          </a:stretch>
        </p:blipFill>
        <p:spPr>
          <a:xfrm>
            <a:off x="5962650" y="1435929"/>
            <a:ext cx="952500" cy="970883"/>
          </a:xfrm>
          <a:prstGeom prst="rect">
            <a:avLst/>
          </a:prstGeom>
        </p:spPr>
      </p:pic>
      <p:sp>
        <p:nvSpPr>
          <p:cNvPr id="2" name="TextBox 1"/>
          <p:cNvSpPr txBox="1"/>
          <p:nvPr/>
        </p:nvSpPr>
        <p:spPr>
          <a:xfrm>
            <a:off x="2308225" y="579213"/>
            <a:ext cx="4210050" cy="369332"/>
          </a:xfrm>
          <a:prstGeom prst="rect">
            <a:avLst/>
          </a:prstGeom>
          <a:noFill/>
        </p:spPr>
        <p:txBody>
          <a:bodyPr wrap="square" rtlCol="0">
            <a:spAutoFit/>
          </a:bodyPr>
          <a:lstStyle/>
          <a:p>
            <a:r>
              <a:rPr lang="en-US" dirty="0" smtClean="0"/>
              <a:t>Spring 2015 Illinois On-Line PARRC Testing</a:t>
            </a:r>
            <a:endParaRPr lang="en-US" dirty="0"/>
          </a:p>
        </p:txBody>
      </p:sp>
      <p:sp>
        <p:nvSpPr>
          <p:cNvPr id="7" name="TextBox 6"/>
          <p:cNvSpPr txBox="1"/>
          <p:nvPr/>
        </p:nvSpPr>
        <p:spPr>
          <a:xfrm>
            <a:off x="1447800" y="1685123"/>
            <a:ext cx="4038600" cy="369332"/>
          </a:xfrm>
          <a:prstGeom prst="rect">
            <a:avLst/>
          </a:prstGeom>
          <a:noFill/>
        </p:spPr>
        <p:txBody>
          <a:bodyPr wrap="square" rtlCol="0">
            <a:spAutoFit/>
          </a:bodyPr>
          <a:lstStyle/>
          <a:p>
            <a:r>
              <a:rPr lang="en-US" dirty="0" smtClean="0"/>
              <a:t>August 2014 D202 Implement ELA CCSS</a:t>
            </a:r>
            <a:endParaRPr lang="en-US" dirty="0"/>
          </a:p>
        </p:txBody>
      </p:sp>
      <p:sp>
        <p:nvSpPr>
          <p:cNvPr id="8" name="TextBox 7"/>
          <p:cNvSpPr txBox="1"/>
          <p:nvPr/>
        </p:nvSpPr>
        <p:spPr>
          <a:xfrm>
            <a:off x="1295400" y="1912260"/>
            <a:ext cx="4343400" cy="369332"/>
          </a:xfrm>
          <a:prstGeom prst="rect">
            <a:avLst/>
          </a:prstGeom>
          <a:noFill/>
        </p:spPr>
        <p:txBody>
          <a:bodyPr wrap="square" rtlCol="0">
            <a:spAutoFit/>
          </a:bodyPr>
          <a:lstStyle/>
          <a:p>
            <a:r>
              <a:rPr lang="en-US" dirty="0" smtClean="0"/>
              <a:t>August 2013 D202 Implement Math CCSS</a:t>
            </a:r>
            <a:endParaRPr lang="en-US" dirty="0"/>
          </a:p>
        </p:txBody>
      </p:sp>
      <p:pic>
        <p:nvPicPr>
          <p:cNvPr id="9" name="Picture 8" descr="PARCC_States.pdf"/>
          <p:cNvPicPr>
            <a:picLocks noChangeAspect="1"/>
          </p:cNvPicPr>
          <p:nvPr/>
        </p:nvPicPr>
        <p:blipFill>
          <a:blip r:embed="rId6" cstate="print"/>
          <a:srcRect t="1111" r="75958" b="85556"/>
          <a:stretch>
            <a:fillRect/>
          </a:stretch>
        </p:blipFill>
        <p:spPr bwMode="auto">
          <a:xfrm>
            <a:off x="6781800" y="597932"/>
            <a:ext cx="1244600" cy="533400"/>
          </a:xfrm>
          <a:prstGeom prst="rect">
            <a:avLst/>
          </a:prstGeom>
          <a:noFill/>
          <a:ln w="9525">
            <a:noFill/>
            <a:miter lim="800000"/>
            <a:headEnd/>
            <a:tailEnd/>
          </a:ln>
        </p:spPr>
      </p:pic>
      <p:pic>
        <p:nvPicPr>
          <p:cNvPr id="6" name="Picture 5"/>
          <p:cNvPicPr>
            <a:picLocks noChangeAspect="1"/>
          </p:cNvPicPr>
          <p:nvPr/>
        </p:nvPicPr>
        <p:blipFill rotWithShape="1">
          <a:blip r:embed="rId7" cstate="print">
            <a:extLst>
              <a:ext uri="{28A0092B-C50C-407E-A947-70E740481C1C}">
                <a14:useLocalDpi xmlns="" xmlns:a14="http://schemas.microsoft.com/office/drawing/2010/main" val="0"/>
              </a:ext>
            </a:extLst>
          </a:blip>
          <a:srcRect l="25000" r="22917"/>
          <a:stretch/>
        </p:blipFill>
        <p:spPr>
          <a:xfrm>
            <a:off x="4407569" y="2953642"/>
            <a:ext cx="1078831" cy="1096092"/>
          </a:xfrm>
          <a:prstGeom prst="rect">
            <a:avLst/>
          </a:prstGeom>
        </p:spPr>
      </p:pic>
      <p:sp>
        <p:nvSpPr>
          <p:cNvPr id="11" name="TextBox 10"/>
          <p:cNvSpPr txBox="1"/>
          <p:nvPr/>
        </p:nvSpPr>
        <p:spPr>
          <a:xfrm>
            <a:off x="5962650" y="3372180"/>
            <a:ext cx="3073400" cy="369332"/>
          </a:xfrm>
          <a:prstGeom prst="rect">
            <a:avLst/>
          </a:prstGeom>
          <a:noFill/>
        </p:spPr>
        <p:txBody>
          <a:bodyPr wrap="square" rtlCol="0">
            <a:spAutoFit/>
          </a:bodyPr>
          <a:lstStyle/>
          <a:p>
            <a:r>
              <a:rPr lang="en-US" dirty="0" smtClean="0"/>
              <a:t>June 2010 Illinois Adopts CCSS</a:t>
            </a:r>
            <a:endParaRPr lang="en-US" dirty="0"/>
          </a:p>
        </p:txBody>
      </p:sp>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204072" y="3933750"/>
            <a:ext cx="2208305" cy="1086486"/>
          </a:xfrm>
          <a:prstGeom prst="rect">
            <a:avLst/>
          </a:prstGeom>
        </p:spPr>
      </p:pic>
      <p:sp>
        <p:nvSpPr>
          <p:cNvPr id="13" name="TextBox 12"/>
          <p:cNvSpPr txBox="1"/>
          <p:nvPr/>
        </p:nvSpPr>
        <p:spPr>
          <a:xfrm>
            <a:off x="5378450" y="4639067"/>
            <a:ext cx="3073400" cy="369332"/>
          </a:xfrm>
          <a:prstGeom prst="rect">
            <a:avLst/>
          </a:prstGeom>
          <a:noFill/>
        </p:spPr>
        <p:txBody>
          <a:bodyPr wrap="square" rtlCol="0">
            <a:spAutoFit/>
          </a:bodyPr>
          <a:lstStyle/>
          <a:p>
            <a:r>
              <a:rPr lang="en-US" dirty="0" smtClean="0"/>
              <a:t>June 2010 NGA Adopts CCSS</a:t>
            </a:r>
            <a:endParaRPr lang="en-US" dirty="0"/>
          </a:p>
        </p:txBody>
      </p:sp>
      <p:sp>
        <p:nvSpPr>
          <p:cNvPr id="14" name="TextBox 13"/>
          <p:cNvSpPr txBox="1"/>
          <p:nvPr/>
        </p:nvSpPr>
        <p:spPr>
          <a:xfrm>
            <a:off x="2130425" y="6488668"/>
            <a:ext cx="4933950" cy="369332"/>
          </a:xfrm>
          <a:prstGeom prst="rect">
            <a:avLst/>
          </a:prstGeom>
          <a:noFill/>
        </p:spPr>
        <p:txBody>
          <a:bodyPr wrap="square" rtlCol="0">
            <a:spAutoFit/>
          </a:bodyPr>
          <a:lstStyle/>
          <a:p>
            <a:r>
              <a:rPr lang="en-US" dirty="0" smtClean="0"/>
              <a:t>2001 ESEA (No Child Left Behind) Authorized</a:t>
            </a:r>
            <a:endParaRPr lang="en-US" dirty="0"/>
          </a:p>
        </p:txBody>
      </p:sp>
      <p:sp>
        <p:nvSpPr>
          <p:cNvPr id="15" name="TextBox 14"/>
          <p:cNvSpPr txBox="1"/>
          <p:nvPr/>
        </p:nvSpPr>
        <p:spPr>
          <a:xfrm flipH="1">
            <a:off x="0" y="0"/>
            <a:ext cx="3048000" cy="523220"/>
          </a:xfrm>
          <a:prstGeom prst="rect">
            <a:avLst/>
          </a:prstGeom>
          <a:noFill/>
          <a:ln>
            <a:solidFill>
              <a:schemeClr val="accent1"/>
            </a:solidFill>
          </a:ln>
        </p:spPr>
        <p:txBody>
          <a:bodyPr wrap="square" rtlCol="0">
            <a:spAutoFit/>
          </a:bodyPr>
          <a:lstStyle/>
          <a:p>
            <a:r>
              <a:rPr lang="en-US" sz="2800" b="1" dirty="0" smtClean="0"/>
              <a:t>TIMELINE to PARCC</a:t>
            </a:r>
            <a:endParaRPr lang="en-US"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cstate="print"/>
          <a:srcRect l="6250" t="10156" r="57500" b="29688"/>
          <a:stretch>
            <a:fillRect/>
          </a:stretch>
        </p:blipFill>
        <p:spPr bwMode="auto">
          <a:xfrm>
            <a:off x="0" y="762000"/>
            <a:ext cx="9183584" cy="60960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a:xfrm>
            <a:off x="5410200" y="1"/>
            <a:ext cx="3733800" cy="1143000"/>
          </a:xfrm>
          <a:prstGeom prst="rect">
            <a:avLst/>
          </a:prstGeom>
          <a:noFill/>
          <a:ln/>
        </p:spPr>
      </p:pic>
      <p:sp>
        <p:nvSpPr>
          <p:cNvPr id="6" name="TextBox 5"/>
          <p:cNvSpPr txBox="1"/>
          <p:nvPr/>
        </p:nvSpPr>
        <p:spPr>
          <a:xfrm>
            <a:off x="0" y="0"/>
            <a:ext cx="4495800" cy="461665"/>
          </a:xfrm>
          <a:prstGeom prst="rect">
            <a:avLst/>
          </a:prstGeom>
          <a:solidFill>
            <a:srgbClr val="92D050"/>
          </a:solidFill>
        </p:spPr>
        <p:txBody>
          <a:bodyPr wrap="square" rtlCol="0">
            <a:spAutoFit/>
          </a:bodyPr>
          <a:lstStyle/>
          <a:p>
            <a:r>
              <a:rPr lang="en-US" sz="2400" b="1" dirty="0" smtClean="0"/>
              <a:t>Fewer, Clearer, Higher Standards</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2187" t="50781" r="83438" b="17188"/>
          <a:stretch>
            <a:fillRect/>
          </a:stretch>
        </p:blipFill>
        <p:spPr bwMode="auto">
          <a:xfrm>
            <a:off x="0" y="-1656"/>
            <a:ext cx="9144000" cy="685965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a:xfrm>
            <a:off x="6324600" y="3505200"/>
            <a:ext cx="2738120" cy="838200"/>
          </a:xfrm>
          <a:prstGeom prst="rect">
            <a:avLst/>
          </a:prstGeo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EAYABgAAD/4QAwRXhpZgAATU0AKgAAAAgAAUACAAIAAAANAAAAGgAAAABlZHVibG9ncy5vcmcAAP/bAEMACgcHCQcGCgkICQsLCgwPGRAPDg4PHhYXEhkkICYlIyAjIigtOTAoKjYrIiMyRDI2Oz1AQEAmMEZLRT5KOT9APf/bAEMBCwsLDw0PHRAQHT0pIyk9PT09PT09PT09PT09PT09PT09PT09PT09PT09PT09PT09PT09PT09PT09PT09PT09Pf/AABEIAM8Azw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ZqKKKACiiigAooooAKKSkZ1QZZgo9ScUAKaz9Y1i30a0Fxct8pYKAOpJ9KuNNFhv3ifKMt8w+X615X4o1z+2dUYxvm2hJWLngkdT+NROXKjow1B1p2PVIJUmiWRGDIwyCO9SVw/gTXxJGdMuJBuj5iJPbuv4V2pkRFJZ1AHUk4qovmVzOrT9nLlY/NLUFw221lZTyEJBH0rKeS3tbK2lu7u7BmA5ErdSPbpTMzcorEkutOimETahclz0CzOf16U5Z9OfGzUZ2LZwBcNzjk0AbNFYX2zTjNsF/cnjduE7YHOMZqTz9N3qn9pTbmOAPtDc0AbNFYYu9NZjjUp8A4z57Yz9ad52njB/tGcgsVyLhiMgZIoA2aWsX7TpowP7TmycAf6Q3emR3emyZ/4mNwpyBh52HXpj86AN2isfzLDfGo1CcmTGz/AEhvm+lLEbGaYRRahO0hJG0XDZyOtAGtS1QbTlAJFzdjg/8ALduKk0x2k02B5GLMV5JPJoAt0UUUAFFFFABRRRQAhrD8RWclw1nKbI6hbxO3m2wI+bIwGweDg1uE4qnqmow6Zp8t1MfljXOPU9hQCV3ZHmfiyO60830MSIsl8kqbEADxoWBG4/xZxgZ6c+tcmbWdmgKxKI4cYRwAWJPzcDjpW1e3k2oXkt1cNmSU7j7egqCuWc7s96hhlCK7mX9gdII1jiC/KQwU453Aj9BXe6VDf6rpxvZbRbrM0itH8snzbVCyFCcHoRjtnNctW74T1z+yNUCSn/RpyFf/AGT2NFOdmZYvDqUOaPQ9FgWVNDRJ0WOZbcB0T7qnbyB7VWlntbewsXuoTI20CPC7iDt9PpWnKPPgdVIIdSAfrVKKHUIoIozHZuI1ABJbtx6V1HjGat1okKbFtpAvUAKeR6jn8Kie60Y6hHJCkruIthVOFMZB65+lbHkXuVPkWWVORyePpxSC3vAci1sQcAcE9vwoAoJeaLcnyViY4iL/AHSAFXr3psmqaD5aJIg8twcfKccdfp1rT8q+znyLHOCM5bp6dKbLaXUyFXtrEjG3knp+VADINI06S2TybcKgGVAYjH61O+lWjIY/s4CjptOKFXUFGFjtAPZm/wAKX/iZf3LT/vtv8KAK8Ph+xhunnERLFgyhjkKQMZFTnR7FhGGtkIjbcuedppf+Jl/ctP8Avtv8KP8AiZf3LT/vtv8ACgCQ6fbMUJhXcgCqfQDmm22lWVo26CBUYsWJHXJpv/Ey/uWn/fbf4Uf8TL+5af8Afbf4UAW5D+7f/dNVtK/5Bdv/ALlMYakVICWnI672/wAKnsbc2tlFCxBKLgkd6ALFFFFABRRRQAUUlGaABulcb4mls9VmFtM1z5UJ6RMArGt3X9S+xWeyM/vpOF9h3Ncb17/U1xYmvy+7EXO4u8SD+x9K9L3/AL7X/Cj+x9K9L3/v4v8AhU+KMVxe2ma/Xa/8xB/Y+lel7/32v+FH9j6T3+3dO0i/4VORj/6/FGPx+lHt5oPrte1nI63w9fRSWq2ivKWgGAZSCzLWzmvP7W4ks7hJ4/vKc/UehrrrbVZLxGe0tvNjVtu8yAZPfivQw1b2is9zFSctzTzRmqRurwf8uPH/AF2FH2q9zj7D/wCRlrqKLuaM1S+03v8Az4f+RlpPtV5jix/8jLQBezRmqX2m9/58eP8ArsKPtV7/AM+H/kZaALuaM1S+1XucfYf/ACMtJ9qvP+fH/wAjCgC9mjNUhdXn/PiP+/wpPtV7j/jx/wDIy0AXs0tUftV7/wA+P/kYVJaXbT+askJieJgrDcG6jPUUAWqKKKACiiigBDUc8yW8DyyHCIMk1Ielcv4l1LzJBZxN8q8yH1PpWVaoqcXJiZga9cy6pDeSAEs8bLGo54xwAKw47OdYLdIYpVjlHl3GVEZQA7g2Mnr92tzpjHajHPSvIVV7szvcwY4tQt3Ek9szI8yXDLAdzDkgqR9Mce1WMXaz4S2mOyd5wx+6Rt4Xr1z2rXz9aT0o9omBgWmlTCSBb22STZJ5nmI5YYZSSCTj+L+dMawv1VXjWQkrDG6b+Cu7JP1H9a6IjPXnijv3p+1aAx9Ognh1H97bENsfzrhhy7Z4wc4IPpjiu50KB7rw9dxRSmN5JnAcfw9K57v7+tbOjXtmukXNrPepbSNM/VuQDXRhZ3ndlRLbafq8m5ItSh3s26Y/e2nGAAOw4B+tLd2utR27vb3e+QlVEYOOO5571Ukt7KSOKOz1SMgS+ZOQ5BYYwPy7VJJY2cpBk1mQsDnIXGD6j3r0k09iy20OrSvKsNwkaZPyufmHT0/HmoLSy11Zdj3YSONwAGOd6hccfjSJY6eu3/iaSZVQAQSDkd6msUtLGRGXVGk2qVbeCd2TnPt+FMCQafrCSR41IMgJLhhyeP5U6PT9TjmDG98xCfmDHjHPbHv+lXv7Vsf+fhf1oOrWJ/5eF/WgDKTT9cQRqL6MooIOTknkYycU9NP1gvCZr5G2MzHHAzzjjuOa0v7Wsf8An5X9aT+1bH/n4X9aAKUdlqyxSE3qlyjKinkA9iT601rHWmaH/TkUAKJdvVsDnHpV/wDtWx/5+V/Wj+1rH/n4X9aAJbGKSGzijnYvIgwzE5Jx3qK1/wCPy+/66L/6CKP7Wsv+fhf1punyJPcXskTbkaRcMO/yigDQooooAKTtRTXcRoXc4VRkk9hQBm67rUGjWPmz7iXO1FT7x+n0rh21rS3YswvyzHcSdmc1R8Say2taq8gJ8iP5YRnt/e/Gsqt3hKdSK50WoX3Oi/tjSv7l/wDklL/bGlf3L/8AJK5yjH86PqGH/lD2cTo/7Y0r+5f/AJJR/bGlf3L/APJK5wDnp+B7UdcYFL6hh/5Q9nE6P+2NK/uX/wCSUf2xpX9y/wDySucAz2OPWgDPbvR9Qw/8ockTov7Y0n+5f/klH9saSTxFfscdAiMa53HY4rpvh/8A8jHL/wBezf8AoS1M8FRgrpA4RSvYmsfEOn6fdiVLbUT/AAsDEuCK7RNV0+RFYTw4bpk1ntrt9G93nTndYSdm3I3AHHenNr119qaJNPn2rnLbTjOMj9ePyrJRjFWirEGh/adh/wA/EP50f2nYf8/EP51n/wDCQXH2gW5sjHM0TSgO3UAcdPWnxazeedBFNYP+9cjep+ULzyc/SmBd/tPT/wDn4h/Oj+09P/5+IfzqiNduXYrHp8hbtnIH48dKa/iGdCS1hKECszM3AXHY+/8ASgDQ/tPT/wDn4h/Oj+09P/5+Ifzqkus3jR7vsBJLhQoJ6YByeKWHWrkybZrJl+V24J4wM+n4UAXP7T0//n4h/Oj+09P/AOfiH86z4/EF1MVWLTpCXTcHOQnX6U867OlmZmsJWdZEQogJzkZJHHQUAXf7T0//AJ+IfzqSC9tZ38uCaNmxnap5qjBq15NfQQPZNErZLsckYxkY4q3Kf+Jra/8AXOT+a0AXaKKbmgLi1xnjvXPJhGmW74kkAaYg9F9PxrpNZ1SPR9Nmu5f4F+Vc/ebsK8kurmW8upbic7pZGLMfr2rejT5ncqKuQ0tFFdiTNRMZ4rNuVu3ubiVY2MToYflbnGOuPr3rSpc96TjcDHaG9ZJrbY7k7FDl9oIAz17HoDUjNcypL8kyTja6kL8vTDc961Ov8qDz1570uQVjLaGSOeZIVmZflG9gQVwRwPXp2qPyb5TsCylWEh68glvu5+nStijrRyBYqafkJIfLaNN42bs5YY6nNdj8P/8AkY5fT7M3/oS1zNdN4A/5GOX/AK9m/wDQlqK3wBLY7CS91UzOIrEbY2Ocn745xj9KhtrzWXkKSWcagnKu2QOW44zxxUwh1VZ3xcq0fzld5Hf7o6dqieDXDENl3EHJAIIHTj269a4TEab/AFfej/2cruSAMrjYMHPOfXFSG41hpZEEEcREfynGVZsjn8s8U+SHWWup2juYEgBzECM546GoltNY8zzDeKGXlUyCvfg8e4oAcb/VlZj/AGerAfwhuff6/wD16Lm+1aNplTTVmCsip83D5wSfp1qzp0WoRsrXsyS8YwuAByTnPfsK0fl9qAMT7dqkcM0zwKV2/IoQ5B4GMd+p/Kmi81mUyJ9gSJVCkM3zbvUYzW7hc54pcigDMW41EyToLZQEZfLYnAYE8/piqTX+u+XGVsFDuCCM5Cdec/lXQce1Idp9KAMM3usyMq/Y1jBmClsZyn0zx9a0pf8AkLWv/XOT/wBlq38o9KqS4OrW2O0Un81oAu00nApa5/xRq32K0+zxNiaUYyP4V9aqMeZ2IqTUIuRh+Jbmz1i6WN7q4SOAkBI4gylu7ZzWL/Zel/8AP7d/9+B/jSUV3xppKx5X1+r0F/svTP8An9u/+/A/xo/svTP+f27/AO/A/wAaSiq5PMPr9buL/Zemf8/t3/34H+NH9l6Z/wA/t3/34H+NJS0uRB9frB/Zemf8/t3/AN+B/jR/Zemf8/t3/wB+B/jRRRyLuP6/WD+y9M/5/bv/AL8D/Gj+y9M/5/bv/vwP8aMUYo5F3F9frB/Zemf8/t3/AN+B/jSDTtLjbI1G8jbHVYwpx+dLXT+HILMaDcXNzaRSskz5LICSM1nV92Nzehiq1aXLc5n7Lp//AEF9Q/z/AMCo+yaf0/tfUMf5/wBquxa70OORY5LCPe7BVCwg7skjI9uKZLd6RbNMbjTERIsruEKnJBIxx64rn9pHsddq3834HI/ZdPz/AMhe/wA+p/8A2q6fw0+lTQizaTzpIxkPLwSPTqc1bM+jJM8bacmUCtxAOjDOcfzoF7oeflslDt9weSBu+n5j86UpxaskOKq3vKRp/wBn6Z/zzh/76/8Ar0f2fpn/ADzh/wC+v/r1kf2vpHk+YtlkhwjAx429M89wM09dW0R7eacWvyQxiRsx/wAJOBWRqav9n6Z/zzh/76/+vR/Z+mf884f++v8A69ZY1PRmkZEsizIcNiMZHekTUtJmMSw2QbzHKksmAAM5P6UAav8AZ+m/884f++v/AK9H9n6b/wA84f8Avr/69Z63mkvAJvsJClsHMYzjGd3Hamw3+jXBiC2uDMfkDRYzzj/P0oA0v7P03/nnD/31/wDXqW2srSGTzLeJA2MbhzxSDS7L/n2iz/u1HpcaRG7SNQqCdsKOg6UAWLu5jtLaSeU4RBk15xfXj6heSXEv3mPA9F7CtjxXqv2m4+xxNmKM/Pj+JvT8K56u2hTsuZnj4utzS5V0CiilroOKwlFLRQMB79Koar9qeGOGzRmkbLkq20gDkDPuav0UnqOOjuYjx3k6XdyheMMuFj3NkkgcY7Ac8ipTHNbP9nkmlJeItGy7mAbdkDP+eK1qMkcAmly+Zp7TyMUxXriIebKHbynd+dqsSxIx6dB+VQebdm3ElzDcc7jHFuYfNuwQSOemMdq6Dkd6Mn1pcvmHtFa1g5wM9a6/wvKYPDdxIIzLtmkbYBncM8iuQq5Zavf6bC0NpcLHGzFsGMHk9aitByikjTC1I05XkdTJrJhKBtIk2lclto+Ug4A+uTWlYzi8SXzrbynDkFSuQeSM9Oc1xh8T6wet1Hj08laX/hKNZ/5+4/8Avytc3sJnofXqR3/lJx8q5HQ46UghjHRFHfoOtcD/AMJRrP8Az9p/35Wj/hKNZ/5+0/78rR7CYfXqR3j2sMisrwoQ3UbR3qH+zbT7KbX7OnkkYK46j0zXE/8ACUaz/wA/cf8A35Wt7QNQutWhYS3xWdD8wWNenY9KmVKUVdl08VTqOyN+O3ijACRKoHYAUCCIHKxoDnrgcVB9kuv+ghJ/37T/AAo+x3X/AEEJP+/af4VmdBZ8tem0D8KRYY1xtjUAdBt6VX+x3X/QQk/79p/hR9juv+ghJ/37T/CgC2ap6f8A628/67n+Qpfsd0R/x/yf9+0/wqS0tfsqvmRpGkcuzEAfyoA4M6dbElm1B2Y88wn/ABo/sy0/5/3/AO/H/wBeloryY5viFsz0nkmFe6Yn9mWn/P8Av/34/wDr0f2Zaf8AP+//AH4/+vS0U/7YxPcX9h4Ts/vE/sy0/wCf9/8Avx/9ej+zLT/n/f8A78//AF6Wij+2MV3F/YeE7P7xP7MtP+f9/wDvx/8AXo/sy0/5/wB/+/H/ANelo9Pej+2MT3D+w8J2/ET+zLT/AJ/3/wC/H/16P7MtP+f9/wDvx/8AXpTwMnpRQs4xPcP7Dwnb8RP7MtP+f9v+/H/16P7MtP8An/b/AL8H/Glo/wAM/hR/a+J7h/YeE/pif2Xaf8/7/wDfj/69H9mWn/P+3/fk/wCNKeKPX260f2vif6Qf2HhOz+8T+zLT/n/b/vz/APXpP7MtOf8AT34/6YH/ABp1KkbzTQwxlQ8rrGGboM045ripNJW+4UsmwcU20/vGf2baf9BBv+/P/wBej+zbT/oIN/35/wDr1sHwxeA4N3bZ/wB1qX/hF73p9rts/wC63+NdX1nH9kc31HLu7Mb+zbQf8xBv+/P/ANerWnR2+m3qXEV+x2/eHknkenWr/wDwi18f+Xq3/wC+GoPha+A4urYn/cak8RjmrNIccFl8XeLdzqLeZJ4lkjOVYZBqWsPTLDU9OhaLzraRM5AIYYq6H1BhkNZkeoLV0wba97cyla7tsX6KobtRxnNp/wCPUbtS9bT/AMeqiS/RVEHUjnBtOP8AeoB1IjObTH/AqAOJopM0Zr5Y+pFopM0ZoAWqupNLHp8rw7t64b5OoAIz+lWc0ucEHuKadncTV0YVzc3ck5urRpnhWSWRF2nEiALx0+pH0qGGe5Zo8TXRuisW2Mg7ShT5iQRjrXRE5OcnPY0Z4I7elbKsuxi6T6s5YS3r2Fu9vLM8o3tIwd8pgDGcjnudvSrkrSzNqMaT3MhCeYkkbFAmOi4x1+lbuTnOc/WjJxjOf6UOrfoHsvM56We9jNwE+1rBJGYYZSckMo+8O+Tzkn2oe4uDMyX8tzDHFN5bvEDkkJkEYHQn9a6HPX3/AFpc88dv5Ue2XYPZeZz6y6p+7LNL5iMGZSvDgR5Kn6/zpkV5dFbVrgXO9hGYogSu4EncTxyfY4ro88jvQD7mj2vkP2fmHHbpUtl/yE7L/r4WoafDKtveW00mdkcys20Z4pUWvaJhXT9m0dJd6XFdam0v2wxsQm+I9Dt5X9earJo/lBmn1lnDcsSQOMk+vvUV1f6FeXguZZLjzQpUYRgMYx0/Goo5fDsUCxBpyFzgmMk9vb2Fe9zw7r7zwOSfZ/caFvot2ZJz9ubyXZGhcOSQBzj8akHh+ZbYJ/aEzSgY3knmmw+JNLgiWNZpiFGBmI1J/wAJVpn/AD0l/wC/TU/aQ7oPZ1P5WIuh3Ag8ttQmYmUyFiecelK2gsUjiju5I4Ei8vyl6HgjP60f8JVpn/PSX/v01A8VaYP+Wkv/AH6NCqR7oXs59mImgSpeRSm9keKLGyI5wMZ/XBpiaDe7FZtSkEu3Bbk85/ljFaC6vCwDLFcEEZBERpf7Vi/543P/AH5NaEFGfw/LJnyr+aJnKmRl/ixgfhwP1qey0ia1vRcSXss42bdj9M561P8A2rF/zxuf+/Jo/tWL/njc/wDfk0AcL9v0v/oJf+QGo+36V/0Ev/IDVytFeV7Cl2PpfZy7v8Dqvt+lf9BL/wAgNR9v0r/oJf8AkBq5Wij2FLsHs5d3+B1X2/S/+gl/5Aaj7fpX/QS/8gNXK0Uewp9g9nLu/wADqvt+l/8AQS/8gNR9v0v/AKCX/kBq5XtnFKeM54A6k0/q9PsHs3/M/wADqft+lf8AQS/8gNR9v0v/AKCX/kBq5X14PHWlPXHej6vT7ByP+Z/cjqft+l/9BL/yA1H2/S/+gj/5AauV79DRxkUfV6fYOR939yOq+36X/wBBL/yA1H2/Sv8AoJf+QGrlu34ZpPbvS+r0+wcj/mf3I6r7fpf/AEEv/IDUn9oaUoJbUQAOCTC1ctV7Qo0l8Q6ckihkacAqwyCPQ01hqbexFRSpwcrv8Db/ALT0j/oKD/vy9H9p6R/0FB/35eujv7iw0+8kjk0aJ4kQHfHApyT26Uye/wBMjOyPR4mkbdtXyFPTrnjitvqFLsed9ffn+H+Rz/8Aamkf9BMf9+Xo/tTSP+gmP+/L1v8A9oaWixebo0SmVgikwoAWPYcVJcXWmwTPF/YqZQFt32dcEA4OOOaPqNLsH1+Xn96/yOc/tPSP+goP+/L0h1PSP+gmD/2xauhbUtIjt/NfRgvyhtv2ZehOPTr1/KnPdWCpM/8AYcQESb8GFctyBgDHJwc0fUafYX19+f4f5B4b8QWE5FjHfLNIAWXKFePxroxNH/z0T/vqufa70yJx/wAShBl8KwhXkcjI49R0pratp6+Uy6UWjdtuRCMg/lXZCPKrI4pyUnc6Lzo/+eif99UedH/z0T/vquYbXtNjkkSTS1yuSoWNSSAB2/GrT3ltG7ltIQxhVZSsYJ5AJz6YyKog8uooorhPqAooooAKMZ4oooAy5prlbu4w7rGFcISeMheOPz5pEvJYjDIrtNFs+dQdwJJwDnHrWrnH40U+Yz9m+5kQzziWBJ5znDk5ONx3HtjmiG5uilvGS4aMgyMR94MPlrXPPYdc0dOnHenzC9k+5iR3c/2ZS0xwZFyxbAGQcjOP0xUpnuVlnO6Ty8MEzyDjHA/zzWt+A65o9fejmD2T7mRJd3kbkAuys7spC5wB1H4dRV2wl85JQHZ1VsB2YEHjPoKtZ/nn6UhAP19RQ5DjTaerFrQ8PEf8JLpv/XcVn0+3nktbmKeFgs0Tb0JXIzSi7Sux1oOVNxR6vd6hc2960S2TTxlQVI4ycHIz/wDqqsutXD3FxClkomg2lgSSWyeccc8VxY8aa6P+XqL/AL8Cj/hMtbDZFxAD0z9nWuj2sTxvqFY7U311eW6yNpKvj5lWQ4wcnnp7frUr6neKEK6YzAr82G+YHnpx7Vw3/Ca69/z9xf8AfgUf8JpruMfaov8AvwKPaxH9QrHbJq16YUf+y2KkZYbuRz0AxTk1i4LQl7BlEriNSTznrnp04rh/+E117/n7i/78Cg+NNdJz9qi/78Cj2sQ+oVj08KpAxjA6cUbF4HX615gPGuugYF1F/wB+BQfG2vDH+lxf9+Fo9rAP7PreR6abWFphKYkMigqGK8gGpNg446VyPhbXLrXY5Iri+aO6j5KrGuCvrXRC0uj/AMv8n/fta0TT1Ry1IOnLlkcN/wAK91P/AJ+LX82/wo/4V7qf/Pxa/m3+Fej0VHsonR9drdzzj/hXup/8/Fr+bf4Uf8K91P8A5+LX82/wr0eij2UQ+u1u55x/wr3U/wDn4tfzb/Cj/hXup/8APxa/m3+Fej0UeyiH16t3POP+Fe6n/wA/Fr+bf4Uf8K91P/n4tfzb/CvR6KPZRD69W7nnH/CvdT/5+LX82/wo/wCFe6n/AM/Fr+bf4V6PRR7KIfXa3c84/wCFe6n/AM/Fr+bf4Uf8K91P/n4tfzb/AAr0eij2UQ+vVu55x/wr3U/+fi1/Nv8ACj/hXup/8/Fr+bf4V6PRR7KIfXa3c84/4V7qf/Pxa/m3+FH/AAr3U/8An4tfzb/CvR6KPZRD69W7nnH/AAr3U/8An4tfzb/Cj/hXup/897X82/wr0eij2UQ+u1Tzj/hXup/897X82/wo/wCFe6n/AM/Fr+bf4V6PRR7KIfXap5x/wr3U/wDnva/m3+FH/CvdT/5+LX82/wAK9Hoo9lEPrtU84/4V7qf/AD8Wv5t/hR/wr3U/+fi1/Nv8K9HoxS9lEPrtU4HTfBusaZqEN3Dc225DyMt8w7jpXeRghBu696dQKuMVFaGFSrKo7yP/2Q==">
            <a:hlinkClick r:id="rId3"/>
          </p:cNvPr>
          <p:cNvSpPr>
            <a:spLocks noChangeAspect="1" noChangeArrowheads="1"/>
          </p:cNvSpPr>
          <p:nvPr/>
        </p:nvSpPr>
        <p:spPr bwMode="auto">
          <a:xfrm>
            <a:off x="3400425" y="-944563"/>
            <a:ext cx="1971675" cy="1971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jpeg;base64,/9j/4AAQSkZJRgABAQEAYABgAAD/4QAwRXhpZgAATU0AKgAAAAgAAUACAAIAAAANAAAAGgAAAABlZHVibG9ncy5vcmcAAP/bAEMACgcHCQcGCgkICQsLCgwPGRAPDg4PHhYXEhkkICYlIyAjIigtOTAoKjYrIiMyRDI2Oz1AQEAmMEZLRT5KOT9APf/bAEMBCwsLDw0PHRAQHT0pIyk9PT09PT09PT09PT09PT09PT09PT09PT09PT09PT09PT09PT09PT09PT09PT09PT09Pf/AABEIAM8Azw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ZqKKKACiiigAooooAKKSkZ1QZZgo9ScUAKaz9Y1i30a0Fxct8pYKAOpJ9KuNNFhv3ifKMt8w+X615X4o1z+2dUYxvm2hJWLngkdT+NROXKjow1B1p2PVIJUmiWRGDIwyCO9SVw/gTXxJGdMuJBuj5iJPbuv4V2pkRFJZ1AHUk4qovmVzOrT9nLlY/NLUFw221lZTyEJBH0rKeS3tbK2lu7u7BmA5ErdSPbpTMzcorEkutOimETahclz0CzOf16U5Z9OfGzUZ2LZwBcNzjk0AbNFYX2zTjNsF/cnjduE7YHOMZqTz9N3qn9pTbmOAPtDc0AbNFYYu9NZjjUp8A4z57Yz9ad52njB/tGcgsVyLhiMgZIoA2aWsX7TpowP7TmycAf6Q3emR3emyZ/4mNwpyBh52HXpj86AN2isfzLDfGo1CcmTGz/AEhvm+lLEbGaYRRahO0hJG0XDZyOtAGtS1QbTlAJFzdjg/8ALduKk0x2k02B5GLMV5JPJoAt0UUUAFFFFABRRRQAhrD8RWclw1nKbI6hbxO3m2wI+bIwGweDg1uE4qnqmow6Zp8t1MfljXOPU9hQCV3ZHmfiyO60830MSIsl8kqbEADxoWBG4/xZxgZ6c+tcmbWdmgKxKI4cYRwAWJPzcDjpW1e3k2oXkt1cNmSU7j7egqCuWc7s96hhlCK7mX9gdII1jiC/KQwU453Aj9BXe6VDf6rpxvZbRbrM0itH8snzbVCyFCcHoRjtnNctW74T1z+yNUCSn/RpyFf/AGT2NFOdmZYvDqUOaPQ9FgWVNDRJ0WOZbcB0T7qnbyB7VWlntbewsXuoTI20CPC7iDt9PpWnKPPgdVIIdSAfrVKKHUIoIozHZuI1ABJbtx6V1HjGat1okKbFtpAvUAKeR6jn8Kie60Y6hHJCkruIthVOFMZB65+lbHkXuVPkWWVORyePpxSC3vAci1sQcAcE9vwoAoJeaLcnyViY4iL/AHSAFXr3psmqaD5aJIg8twcfKccdfp1rT8q+znyLHOCM5bp6dKbLaXUyFXtrEjG3knp+VADINI06S2TybcKgGVAYjH61O+lWjIY/s4CjptOKFXUFGFjtAPZm/wAKX/iZf3LT/vtv8KAK8Ph+xhunnERLFgyhjkKQMZFTnR7FhGGtkIjbcuedppf+Jl/ctP8Avtv8KP8AiZf3LT/vtv8ACgCQ6fbMUJhXcgCqfQDmm22lWVo26CBUYsWJHXJpv/Ey/uWn/fbf4Uf8TL+5af8Afbf4UAW5D+7f/dNVtK/5Bdv/ALlMYakVICWnI672/wAKnsbc2tlFCxBKLgkd6ALFFFFABRRRQAUUlGaABulcb4mls9VmFtM1z5UJ6RMArGt3X9S+xWeyM/vpOF9h3Ncb17/U1xYmvy+7EXO4u8SD+x9K9L3/AL7X/Cj+x9K9L3/v4v8AhU+KMVxe2ma/Xa/8xB/Y+lel7/32v+FH9j6T3+3dO0i/4VORj/6/FGPx+lHt5oPrte1nI63w9fRSWq2ivKWgGAZSCzLWzmvP7W4ks7hJ4/vKc/UehrrrbVZLxGe0tvNjVtu8yAZPfivQw1b2is9zFSctzTzRmqRurwf8uPH/AF2FH2q9zj7D/wCRlrqKLuaM1S+03v8Az4f+RlpPtV5jix/8jLQBezRmqX2m9/58eP8ArsKPtV7/AM+H/kZaALuaM1S+1XucfYf/ACMtJ9qvP+fH/wAjCgC9mjNUhdXn/PiP+/wpPtV7j/jx/wDIy0AXs0tUftV7/wA+P/kYVJaXbT+askJieJgrDcG6jPUUAWqKKKACiiigBDUc8yW8DyyHCIMk1Ielcv4l1LzJBZxN8q8yH1PpWVaoqcXJiZga9cy6pDeSAEs8bLGo54xwAKw47OdYLdIYpVjlHl3GVEZQA7g2Mnr92tzpjHajHPSvIVV7szvcwY4tQt3Ek9szI8yXDLAdzDkgqR9Mce1WMXaz4S2mOyd5wx+6Rt4Xr1z2rXz9aT0o9omBgWmlTCSBb22STZJ5nmI5YYZSSCTj+L+dMawv1VXjWQkrDG6b+Cu7JP1H9a6IjPXnijv3p+1aAx9Ognh1H97bENsfzrhhy7Z4wc4IPpjiu50KB7rw9dxRSmN5JnAcfw9K57v7+tbOjXtmukXNrPepbSNM/VuQDXRhZ3ndlRLbafq8m5ItSh3s26Y/e2nGAAOw4B+tLd2utR27vb3e+QlVEYOOO5571Ukt7KSOKOz1SMgS+ZOQ5BYYwPy7VJJY2cpBk1mQsDnIXGD6j3r0k09iy20OrSvKsNwkaZPyufmHT0/HmoLSy11Zdj3YSONwAGOd6hccfjSJY6eu3/iaSZVQAQSDkd6msUtLGRGXVGk2qVbeCd2TnPt+FMCQafrCSR41IMgJLhhyeP5U6PT9TjmDG98xCfmDHjHPbHv+lXv7Vsf+fhf1oOrWJ/5eF/WgDKTT9cQRqL6MooIOTknkYycU9NP1gvCZr5G2MzHHAzzjjuOa0v7Wsf8An5X9aT+1bH/n4X9aAKUdlqyxSE3qlyjKinkA9iT601rHWmaH/TkUAKJdvVsDnHpV/wDtWx/5+V/Wj+1rH/n4X9aAJbGKSGzijnYvIgwzE5Jx3qK1/wCPy+/66L/6CKP7Wsv+fhf1punyJPcXskTbkaRcMO/yigDQooooAKTtRTXcRoXc4VRkk9hQBm67rUGjWPmz7iXO1FT7x+n0rh21rS3YswvyzHcSdmc1R8Say2taq8gJ8iP5YRnt/e/Gsqt3hKdSK50WoX3Oi/tjSv7l/wDklL/bGlf3L/8AJK5yjH86PqGH/lD2cTo/7Y0r+5f/AJJR/bGlf3L/APJK5wDnp+B7UdcYFL6hh/5Q9nE6P+2NK/uX/wCSUf2xpX9y/wDySucAz2OPWgDPbvR9Qw/8ockTov7Y0n+5f/klH9saSTxFfscdAiMa53HY4rpvh/8A8jHL/wBezf8AoS1M8FRgrpA4RSvYmsfEOn6fdiVLbUT/AAsDEuCK7RNV0+RFYTw4bpk1ntrt9G93nTndYSdm3I3AHHenNr119qaJNPn2rnLbTjOMj9ePyrJRjFWirEGh/adh/wA/EP50f2nYf8/EP51n/wDCQXH2gW5sjHM0TSgO3UAcdPWnxazeedBFNYP+9cjep+ULzyc/SmBd/tPT/wDn4h/Oj+09P/5+IfzqiNduXYrHp8hbtnIH48dKa/iGdCS1hKECszM3AXHY+/8ASgDQ/tPT/wDn4h/Oj+09P/5+Ifzqkus3jR7vsBJLhQoJ6YByeKWHWrkybZrJl+V24J4wM+n4UAXP7T0//n4h/Oj+09P/AOfiH86z4/EF1MVWLTpCXTcHOQnX6U867OlmZmsJWdZEQogJzkZJHHQUAXf7T0//AJ+IfzqSC9tZ38uCaNmxnap5qjBq15NfQQPZNErZLsckYxkY4q3Kf+Jra/8AXOT+a0AXaKKbmgLi1xnjvXPJhGmW74kkAaYg9F9PxrpNZ1SPR9Nmu5f4F+Vc/ebsK8kurmW8upbic7pZGLMfr2rejT5ncqKuQ0tFFdiTNRMZ4rNuVu3ubiVY2MToYflbnGOuPr3rSpc96TjcDHaG9ZJrbY7k7FDl9oIAz17HoDUjNcypL8kyTja6kL8vTDc961Ov8qDz1570uQVjLaGSOeZIVmZflG9gQVwRwPXp2qPyb5TsCylWEh68glvu5+nStijrRyBYqafkJIfLaNN42bs5YY6nNdj8P/8AkY5fT7M3/oS1zNdN4A/5GOX/AK9m/wDQlqK3wBLY7CS91UzOIrEbY2Ocn745xj9KhtrzWXkKSWcagnKu2QOW44zxxUwh1VZ3xcq0fzld5Hf7o6dqieDXDENl3EHJAIIHTj269a4TEab/AFfej/2cruSAMrjYMHPOfXFSG41hpZEEEcREfynGVZsjn8s8U+SHWWup2juYEgBzECM546GoltNY8zzDeKGXlUyCvfg8e4oAcb/VlZj/AGerAfwhuff6/wD16Lm+1aNplTTVmCsip83D5wSfp1qzp0WoRsrXsyS8YwuAByTnPfsK0fl9qAMT7dqkcM0zwKV2/IoQ5B4GMd+p/Kmi81mUyJ9gSJVCkM3zbvUYzW7hc54pcigDMW41EyToLZQEZfLYnAYE8/piqTX+u+XGVsFDuCCM5Cdec/lXQce1Idp9KAMM3usyMq/Y1jBmClsZyn0zx9a0pf8AkLWv/XOT/wBlq38o9KqS4OrW2O0Un81oAu00nApa5/xRq32K0+zxNiaUYyP4V9aqMeZ2IqTUIuRh+Jbmz1i6WN7q4SOAkBI4gylu7ZzWL/Zel/8AP7d/9+B/jSUV3xppKx5X1+r0F/svTP8An9u/+/A/xo/svTP+f27/AO/A/wAaSiq5PMPr9buL/Zemf8/t3/34H+NH9l6Z/wA/t3/34H+NJS0uRB9frB/Zemf8/t3/AN+B/jR/Zemf8/t3/wB+B/jRRRyLuP6/WD+y9M/5/bv/AL8D/Gj+y9M/5/bv/vwP8aMUYo5F3F9frB/Zemf8/t3/AN+B/jSDTtLjbI1G8jbHVYwpx+dLXT+HILMaDcXNzaRSskz5LICSM1nV92Nzehiq1aXLc5n7Lp//AEF9Q/z/AMCo+yaf0/tfUMf5/wBquxa70OORY5LCPe7BVCwg7skjI9uKZLd6RbNMbjTERIsruEKnJBIxx64rn9pHsddq3834HI/ZdPz/AMhe/wA+p/8A2q6fw0+lTQizaTzpIxkPLwSPTqc1bM+jJM8bacmUCtxAOjDOcfzoF7oeflslDt9weSBu+n5j86UpxaskOKq3vKRp/wBn6Z/zzh/76/8Ar0f2fpn/ADzh/wC+v/r1kf2vpHk+YtlkhwjAx429M89wM09dW0R7eacWvyQxiRsx/wAJOBWRqav9n6Z/zzh/76/+vR/Z+mf884f++v8A69ZY1PRmkZEsizIcNiMZHekTUtJmMSw2QbzHKksmAAM5P6UAav8AZ+m/884f++v/AK9H9n6b/wA84f8Avr/69Z63mkvAJvsJClsHMYzjGd3Hamw3+jXBiC2uDMfkDRYzzj/P0oA0v7P03/nnD/31/wDXqW2srSGTzLeJA2MbhzxSDS7L/n2iz/u1HpcaRG7SNQqCdsKOg6UAWLu5jtLaSeU4RBk15xfXj6heSXEv3mPA9F7CtjxXqv2m4+xxNmKM/Pj+JvT8K56u2hTsuZnj4utzS5V0CiilroOKwlFLRQMB79Koar9qeGOGzRmkbLkq20gDkDPuav0UnqOOjuYjx3k6XdyheMMuFj3NkkgcY7Ac8ipTHNbP9nkmlJeItGy7mAbdkDP+eK1qMkcAmly+Zp7TyMUxXriIebKHbynd+dqsSxIx6dB+VQebdm3ElzDcc7jHFuYfNuwQSOemMdq6Dkd6Mn1pcvmHtFa1g5wM9a6/wvKYPDdxIIzLtmkbYBncM8iuQq5Zavf6bC0NpcLHGzFsGMHk9aitByikjTC1I05XkdTJrJhKBtIk2lclto+Ug4A+uTWlYzi8SXzrbynDkFSuQeSM9Oc1xh8T6wet1Hj08laX/hKNZ/5+4/8Avytc3sJnofXqR3/lJx8q5HQ46UghjHRFHfoOtcD/AMJRrP8Az9p/35Wj/hKNZ/5+0/78rR7CYfXqR3j2sMisrwoQ3UbR3qH+zbT7KbX7OnkkYK46j0zXE/8ACUaz/wA/cf8A35Wt7QNQutWhYS3xWdD8wWNenY9KmVKUVdl08VTqOyN+O3ijACRKoHYAUCCIHKxoDnrgcVB9kuv+ghJ/37T/AAo+x3X/AEEJP+/af4VmdBZ8tem0D8KRYY1xtjUAdBt6VX+x3X/QQk/79p/hR9juv+ghJ/37T/CgC2ap6f8A628/67n+Qpfsd0R/x/yf9+0/wqS0tfsqvmRpGkcuzEAfyoA4M6dbElm1B2Y88wn/ABo/sy0/5/3/AO/H/wBeloryY5viFsz0nkmFe6Yn9mWn/P8Av/34/wDr0f2Zaf8AP+//AH4/+vS0U/7YxPcX9h4Ts/vE/sy0/wCf9/8Avx/9ej+zLT/n/f8A78//AF6Wij+2MV3F/YeE7P7xP7MtP+f9/wDvx/8AXo/sy0/5/wB/+/H/ANelo9Pej+2MT3D+w8J2/ET+zLT/AJ/3/wC/H/16P7MtP+f9/wDvx/8AXpTwMnpRQs4xPcP7Dwnb8RP7MtP+f9v+/H/16P7MtP8An/b/AL8H/Glo/wAM/hR/a+J7h/YeE/pif2Xaf8/7/wDfj/69H9mWn/P+3/fk/wCNKeKPX260f2vif6Qf2HhOz+8T+zLT/n/b/vz/APXpP7MtOf8AT34/6YH/ABp1KkbzTQwxlQ8rrGGboM045ripNJW+4UsmwcU20/vGf2baf9BBv+/P/wBej+zbT/oIN/35/wDr1sHwxeA4N3bZ/wB1qX/hF73p9rts/wC63+NdX1nH9kc31HLu7Mb+zbQf8xBv+/P/ANerWnR2+m3qXEV+x2/eHknkenWr/wDwi18f+Xq3/wC+GoPha+A4urYn/cak8RjmrNIccFl8XeLdzqLeZJ4lkjOVYZBqWsPTLDU9OhaLzraRM5AIYYq6H1BhkNZkeoLV0wba97cyla7tsX6KobtRxnNp/wCPUbtS9bT/AMeqiS/RVEHUjnBtOP8AeoB1IjObTH/AqAOJopM0Zr5Y+pFopM0ZoAWqupNLHp8rw7t64b5OoAIz+lWc0ucEHuKadncTV0YVzc3ck5urRpnhWSWRF2nEiALx0+pH0qGGe5Zo8TXRuisW2Mg7ShT5iQRjrXRE5OcnPY0Z4I7elbKsuxi6T6s5YS3r2Fu9vLM8o3tIwd8pgDGcjnudvSrkrSzNqMaT3MhCeYkkbFAmOi4x1+lbuTnOc/WjJxjOf6UOrfoHsvM56We9jNwE+1rBJGYYZSckMo+8O+Tzkn2oe4uDMyX8tzDHFN5bvEDkkJkEYHQn9a6HPX3/AFpc88dv5Ue2XYPZeZz6y6p+7LNL5iMGZSvDgR5Kn6/zpkV5dFbVrgXO9hGYogSu4EncTxyfY4ro88jvQD7mj2vkP2fmHHbpUtl/yE7L/r4WoafDKtveW00mdkcys20Z4pUWvaJhXT9m0dJd6XFdam0v2wxsQm+I9Dt5X9earJo/lBmn1lnDcsSQOMk+vvUV1f6FeXguZZLjzQpUYRgMYx0/Goo5fDsUCxBpyFzgmMk9vb2Fe9zw7r7zwOSfZ/caFvot2ZJz9ubyXZGhcOSQBzj8akHh+ZbYJ/aEzSgY3knmmw+JNLgiWNZpiFGBmI1J/wAJVpn/AD0l/wC/TU/aQ7oPZ1P5WIuh3Ag8ttQmYmUyFiecelK2gsUjiju5I4Ei8vyl6HgjP60f8JVpn/PSX/v01A8VaYP+Wkv/AH6NCqR7oXs59mImgSpeRSm9keKLGyI5wMZ/XBpiaDe7FZtSkEu3Bbk85/ljFaC6vCwDLFcEEZBERpf7Vi/543P/AH5NaEFGfw/LJnyr+aJnKmRl/ixgfhwP1qey0ia1vRcSXss42bdj9M561P8A2rF/zxuf+/Jo/tWL/njc/wDfk0AcL9v0v/oJf+QGo+36V/0Ev/IDVytFeV7Cl2PpfZy7v8Dqvt+lf9BL/wAgNR9v0r/oJf8AkBq5Wij2FLsHs5d3+B1X2/S/+gl/5Aaj7fpX/QS/8gNXK0Uewp9g9nLu/wADqvt+l/8AQS/8gNR9v0v/AKCX/kBq5XtnFKeM54A6k0/q9PsHs3/M/wADqft+lf8AQS/8gNR9v0v/AKCX/kBq5X14PHWlPXHej6vT7ByP+Z/cjqft+l/9BL/yA1H2/S/+gj/5AauV79DRxkUfV6fYOR939yOq+36X/wBBL/yA1H2/Sv8AoJf+QGrlu34ZpPbvS+r0+wcj/mf3I6r7fpf/AEEv/IDUn9oaUoJbUQAOCTC1ctV7Qo0l8Q6ckihkacAqwyCPQ01hqbexFRSpwcrv8Db/ALT0j/oKD/vy9H9p6R/0FB/35eujv7iw0+8kjk0aJ4kQHfHApyT26Uye/wBMjOyPR4mkbdtXyFPTrnjitvqFLsed9ffn+H+Rz/8Aamkf9BMf9+Xo/tTSP+gmP+/L1v8A9oaWixebo0SmVgikwoAWPYcVJcXWmwTPF/YqZQFt32dcEA4OOOaPqNLsH1+Xn96/yOc/tPSP+goP+/L0h1PSP+gmD/2xauhbUtIjt/NfRgvyhtv2ZehOPTr1/KnPdWCpM/8AYcQESb8GFctyBgDHJwc0fUafYX19+f4f5B4b8QWE5FjHfLNIAWXKFePxroxNH/z0T/vqufa70yJx/wAShBl8KwhXkcjI49R0pratp6+Uy6UWjdtuRCMg/lXZCPKrI4pyUnc6Lzo/+eif99UedH/z0T/vquYbXtNjkkSTS1yuSoWNSSAB2/GrT3ltG7ltIQxhVZSsYJ5AJz6YyKog8uooorhPqAooooAKMZ4oooAy5prlbu4w7rGFcISeMheOPz5pEvJYjDIrtNFs+dQdwJJwDnHrWrnH40U+Yz9m+5kQzziWBJ5znDk5ONx3HtjmiG5uilvGS4aMgyMR94MPlrXPPYdc0dOnHenzC9k+5iR3c/2ZS0xwZFyxbAGQcjOP0xUpnuVlnO6Ty8MEzyDjHA/zzWt+A65o9fejmD2T7mRJd3kbkAuys7spC5wB1H4dRV2wl85JQHZ1VsB2YEHjPoKtZ/nn6UhAP19RQ5DjTaerFrQ8PEf8JLpv/XcVn0+3nktbmKeFgs0Tb0JXIzSi7Sux1oOVNxR6vd6hc2960S2TTxlQVI4ycHIz/wDqqsutXD3FxClkomg2lgSSWyeccc8VxY8aa6P+XqL/AL8Cj/hMtbDZFxAD0z9nWuj2sTxvqFY7U311eW6yNpKvj5lWQ4wcnnp7frUr6neKEK6YzAr82G+YHnpx7Vw3/Ca69/z9xf8AfgUf8JpruMfaov8AvwKPaxH9QrHbJq16YUf+y2KkZYbuRz0AxTk1i4LQl7BlEriNSTznrnp04rh/+E117/n7i/78Cg+NNdJz9qi/78Cj2sQ+oVj08KpAxjA6cUbF4HX615gPGuugYF1F/wB+BQfG2vDH+lxf9+Fo9rAP7PreR6abWFphKYkMigqGK8gGpNg446VyPhbXLrXY5Iri+aO6j5KrGuCvrXRC0uj/AMv8n/fta0TT1Ry1IOnLlkcN/wAK91P/AJ+LX82/wo/4V7qf/Pxa/m3+Fej0VHsonR9drdzzj/hXup/8/Fr+bf4Uf8K91P8A5+LX82/wr0eij2UQ+u1u55x/wr3U/wDn4tfzb/Cj/hXup/8APxa/m3+Fej0UeyiH16t3POP+Fe6n/wA/Fr+bf4Uf8K91P/n4tfzb/CvR6KPZRD69W7nnH/CvdT/5+LX82/wo/wCFe6n/AM/Fr+bf4V6PRR7KIfXa3c84/wCFe6n/AM/Fr+bf4Uf8K91P/n4tfzb/AAr0eij2UQ+vVu55x/wr3U/+fi1/Nv8ACj/hXup/8/Fr+bf4V6PRR7KIfXa3c84/4V7qf/Pxa/m3+FH/AAr3U/8An4tfzb/CvR6KPZRD69W7nnH/AAr3U/8An4tfzb/Cj/hXup/897X82/wr0eij2UQ+u1Tzj/hXup/897X82/wo/wCFe6n/AM/Fr+bf4V6PRR7KIfXap5x/wr3U/wDnva/m3+FH/CvdT/5+LX82/wAK9Hoo9lEPrtU84/4V7qf/AD8Wv5t/hR/wr3U/+fi1/Nv8K9HoxS9lEPrtU4HTfBusaZqEN3Dc225DyMt8w7jpXeRghBu696dQKuMVFaGFSrKo7yP/2Q==">
            <a:hlinkClick r:id="rId3"/>
          </p:cNvPr>
          <p:cNvSpPr>
            <a:spLocks noChangeAspect="1" noChangeArrowheads="1"/>
          </p:cNvSpPr>
          <p:nvPr/>
        </p:nvSpPr>
        <p:spPr bwMode="auto">
          <a:xfrm>
            <a:off x="3400425" y="-944563"/>
            <a:ext cx="1971675" cy="1971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4" name="AutoShape 6" descr="data:image/jpeg;base64,/9j/4AAQSkZJRgABAQEAYABgAAD/4QAwRXhpZgAATU0AKgAAAAgAAUACAAIAAAANAAAAGgAAAABlZHVibG9ncy5vcmcAAP/bAEMACgcHCQcGCgkICQsLCgwPGRAPDg4PHhYXEhkkICYlIyAjIigtOTAoKjYrIiMyRDI2Oz1AQEAmMEZLRT5KOT9APf/bAEMBCwsLDw0PHRAQHT0pIyk9PT09PT09PT09PT09PT09PT09PT09PT09PT09PT09PT09PT09PT09PT09PT09PT09Pf/AABEIAM8Azw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ZqKKKACiiigAooooAKKSkZ1QZZgo9ScUAKaz9Y1i30a0Fxct8pYKAOpJ9KuNNFhv3ifKMt8w+X615X4o1z+2dUYxvm2hJWLngkdT+NROXKjow1B1p2PVIJUmiWRGDIwyCO9SVw/gTXxJGdMuJBuj5iJPbuv4V2pkRFJZ1AHUk4qovmVzOrT9nLlY/NLUFw221lZTyEJBH0rKeS3tbK2lu7u7BmA5ErdSPbpTMzcorEkutOimETahclz0CzOf16U5Z9OfGzUZ2LZwBcNzjk0AbNFYX2zTjNsF/cnjduE7YHOMZqTz9N3qn9pTbmOAPtDc0AbNFYYu9NZjjUp8A4z57Yz9ad52njB/tGcgsVyLhiMgZIoA2aWsX7TpowP7TmycAf6Q3emR3emyZ/4mNwpyBh52HXpj86AN2isfzLDfGo1CcmTGz/AEhvm+lLEbGaYRRahO0hJG0XDZyOtAGtS1QbTlAJFzdjg/8ALduKk0x2k02B5GLMV5JPJoAt0UUUAFFFFABRRRQAhrD8RWclw1nKbI6hbxO3m2wI+bIwGweDg1uE4qnqmow6Zp8t1MfljXOPU9hQCV3ZHmfiyO60830MSIsl8kqbEADxoWBG4/xZxgZ6c+tcmbWdmgKxKI4cYRwAWJPzcDjpW1e3k2oXkt1cNmSU7j7egqCuWc7s96hhlCK7mX9gdII1jiC/KQwU453Aj9BXe6VDf6rpxvZbRbrM0itH8snzbVCyFCcHoRjtnNctW74T1z+yNUCSn/RpyFf/AGT2NFOdmZYvDqUOaPQ9FgWVNDRJ0WOZbcB0T7qnbyB7VWlntbewsXuoTI20CPC7iDt9PpWnKPPgdVIIdSAfrVKKHUIoIozHZuI1ABJbtx6V1HjGat1okKbFtpAvUAKeR6jn8Kie60Y6hHJCkruIthVOFMZB65+lbHkXuVPkWWVORyePpxSC3vAci1sQcAcE9vwoAoJeaLcnyViY4iL/AHSAFXr3psmqaD5aJIg8twcfKccdfp1rT8q+znyLHOCM5bp6dKbLaXUyFXtrEjG3knp+VADINI06S2TybcKgGVAYjH61O+lWjIY/s4CjptOKFXUFGFjtAPZm/wAKX/iZf3LT/vtv8KAK8Ph+xhunnERLFgyhjkKQMZFTnR7FhGGtkIjbcuedppf+Jl/ctP8Avtv8KP8AiZf3LT/vtv8ACgCQ6fbMUJhXcgCqfQDmm22lWVo26CBUYsWJHXJpv/Ey/uWn/fbf4Uf8TL+5af8Afbf4UAW5D+7f/dNVtK/5Bdv/ALlMYakVICWnI672/wAKnsbc2tlFCxBKLgkd6ALFFFFABRRRQAUUlGaABulcb4mls9VmFtM1z5UJ6RMArGt3X9S+xWeyM/vpOF9h3Ncb17/U1xYmvy+7EXO4u8SD+x9K9L3/AL7X/Cj+x9K9L3/v4v8AhU+KMVxe2ma/Xa/8xB/Y+lel7/32v+FH9j6T3+3dO0i/4VORj/6/FGPx+lHt5oPrte1nI63w9fRSWq2ivKWgGAZSCzLWzmvP7W4ks7hJ4/vKc/UehrrrbVZLxGe0tvNjVtu8yAZPfivQw1b2is9zFSctzTzRmqRurwf8uPH/AF2FH2q9zj7D/wCRlrqKLuaM1S+03v8Az4f+RlpPtV5jix/8jLQBezRmqX2m9/58eP8ArsKPtV7/AM+H/kZaALuaM1S+1XucfYf/ACMtJ9qvP+fH/wAjCgC9mjNUhdXn/PiP+/wpPtV7j/jx/wDIy0AXs0tUftV7/wA+P/kYVJaXbT+askJieJgrDcG6jPUUAWqKKKACiiigBDUc8yW8DyyHCIMk1Ielcv4l1LzJBZxN8q8yH1PpWVaoqcXJiZga9cy6pDeSAEs8bLGo54xwAKw47OdYLdIYpVjlHl3GVEZQA7g2Mnr92tzpjHajHPSvIVV7szvcwY4tQt3Ek9szI8yXDLAdzDkgqR9Mce1WMXaz4S2mOyd5wx+6Rt4Xr1z2rXz9aT0o9omBgWmlTCSBb22STZJ5nmI5YYZSSCTj+L+dMawv1VXjWQkrDG6b+Cu7JP1H9a6IjPXnijv3p+1aAx9Ognh1H97bENsfzrhhy7Z4wc4IPpjiu50KB7rw9dxRSmN5JnAcfw9K57v7+tbOjXtmukXNrPepbSNM/VuQDXRhZ3ndlRLbafq8m5ItSh3s26Y/e2nGAAOw4B+tLd2utR27vb3e+QlVEYOOO5571Ukt7KSOKOz1SMgS+ZOQ5BYYwPy7VJJY2cpBk1mQsDnIXGD6j3r0k09iy20OrSvKsNwkaZPyufmHT0/HmoLSy11Zdj3YSONwAGOd6hccfjSJY6eu3/iaSZVQAQSDkd6msUtLGRGXVGk2qVbeCd2TnPt+FMCQafrCSR41IMgJLhhyeP5U6PT9TjmDG98xCfmDHjHPbHv+lXv7Vsf+fhf1oOrWJ/5eF/WgDKTT9cQRqL6MooIOTknkYycU9NP1gvCZr5G2MzHHAzzjjuOa0v7Wsf8An5X9aT+1bH/n4X9aAKUdlqyxSE3qlyjKinkA9iT601rHWmaH/TkUAKJdvVsDnHpV/wDtWx/5+V/Wj+1rH/n4X9aAJbGKSGzijnYvIgwzE5Jx3qK1/wCPy+/66L/6CKP7Wsv+fhf1punyJPcXskTbkaRcMO/yigDQooooAKTtRTXcRoXc4VRkk9hQBm67rUGjWPmz7iXO1FT7x+n0rh21rS3YswvyzHcSdmc1R8Say2taq8gJ8iP5YRnt/e/Gsqt3hKdSK50WoX3Oi/tjSv7l/wDklL/bGlf3L/8AJK5yjH86PqGH/lD2cTo/7Y0r+5f/AJJR/bGlf3L/APJK5wDnp+B7UdcYFL6hh/5Q9nE6P+2NK/uX/wCSUf2xpX9y/wDySucAz2OPWgDPbvR9Qw/8ockTov7Y0n+5f/klH9saSTxFfscdAiMa53HY4rpvh/8A8jHL/wBezf8AoS1M8FRgrpA4RSvYmsfEOn6fdiVLbUT/AAsDEuCK7RNV0+RFYTw4bpk1ntrt9G93nTndYSdm3I3AHHenNr119qaJNPn2rnLbTjOMj9ePyrJRjFWirEGh/adh/wA/EP50f2nYf8/EP51n/wDCQXH2gW5sjHM0TSgO3UAcdPWnxazeedBFNYP+9cjep+ULzyc/SmBd/tPT/wDn4h/Oj+09P/5+IfzqiNduXYrHp8hbtnIH48dKa/iGdCS1hKECszM3AXHY+/8ASgDQ/tPT/wDn4h/Oj+09P/5+Ifzqkus3jR7vsBJLhQoJ6YByeKWHWrkybZrJl+V24J4wM+n4UAXP7T0//n4h/Oj+09P/AOfiH86z4/EF1MVWLTpCXTcHOQnX6U867OlmZmsJWdZEQogJzkZJHHQUAXf7T0//AJ+IfzqSC9tZ38uCaNmxnap5qjBq15NfQQPZNErZLsckYxkY4q3Kf+Jra/8AXOT+a0AXaKKbmgLi1xnjvXPJhGmW74kkAaYg9F9PxrpNZ1SPR9Nmu5f4F+Vc/ebsK8kurmW8upbic7pZGLMfr2rejT5ncqKuQ0tFFdiTNRMZ4rNuVu3ubiVY2MToYflbnGOuPr3rSpc96TjcDHaG9ZJrbY7k7FDl9oIAz17HoDUjNcypL8kyTja6kL8vTDc961Ov8qDz1570uQVjLaGSOeZIVmZflG9gQVwRwPXp2qPyb5TsCylWEh68glvu5+nStijrRyBYqafkJIfLaNN42bs5YY6nNdj8P/8AkY5fT7M3/oS1zNdN4A/5GOX/AK9m/wDQlqK3wBLY7CS91UzOIrEbY2Ocn745xj9KhtrzWXkKSWcagnKu2QOW44zxxUwh1VZ3xcq0fzld5Hf7o6dqieDXDENl3EHJAIIHTj269a4TEab/AFfej/2cruSAMrjYMHPOfXFSG41hpZEEEcREfynGVZsjn8s8U+SHWWup2juYEgBzECM546GoltNY8zzDeKGXlUyCvfg8e4oAcb/VlZj/AGerAfwhuff6/wD16Lm+1aNplTTVmCsip83D5wSfp1qzp0WoRsrXsyS8YwuAByTnPfsK0fl9qAMT7dqkcM0zwKV2/IoQ5B4GMd+p/Kmi81mUyJ9gSJVCkM3zbvUYzW7hc54pcigDMW41EyToLZQEZfLYnAYE8/piqTX+u+XGVsFDuCCM5Cdec/lXQce1Idp9KAMM3usyMq/Y1jBmClsZyn0zx9a0pf8AkLWv/XOT/wBlq38o9KqS4OrW2O0Un81oAu00nApa5/xRq32K0+zxNiaUYyP4V9aqMeZ2IqTUIuRh+Jbmz1i6WN7q4SOAkBI4gylu7ZzWL/Zel/8AP7d/9+B/jSUV3xppKx5X1+r0F/svTP8An9u/+/A/xo/svTP+f27/AO/A/wAaSiq5PMPr9buL/Zemf8/t3/34H+NH9l6Z/wA/t3/34H+NJS0uRB9frB/Zemf8/t3/AN+B/jR/Zemf8/t3/wB+B/jRRRyLuP6/WD+y9M/5/bv/AL8D/Gj+y9M/5/bv/vwP8aMUYo5F3F9frB/Zemf8/t3/AN+B/jSDTtLjbI1G8jbHVYwpx+dLXT+HILMaDcXNzaRSskz5LICSM1nV92Nzehiq1aXLc5n7Lp//AEF9Q/z/AMCo+yaf0/tfUMf5/wBquxa70OORY5LCPe7BVCwg7skjI9uKZLd6RbNMbjTERIsruEKnJBIxx64rn9pHsddq3834HI/ZdPz/AMhe/wA+p/8A2q6fw0+lTQizaTzpIxkPLwSPTqc1bM+jJM8bacmUCtxAOjDOcfzoF7oeflslDt9weSBu+n5j86UpxaskOKq3vKRp/wBn6Z/zzh/76/8Ar0f2fpn/ADzh/wC+v/r1kf2vpHk+YtlkhwjAx429M89wM09dW0R7eacWvyQxiRsx/wAJOBWRqav9n6Z/zzh/76/+vR/Z+mf884f++v8A69ZY1PRmkZEsizIcNiMZHekTUtJmMSw2QbzHKksmAAM5P6UAav8AZ+m/884f++v/AK9H9n6b/wA84f8Avr/69Z63mkvAJvsJClsHMYzjGd3Hamw3+jXBiC2uDMfkDRYzzj/P0oA0v7P03/nnD/31/wDXqW2srSGTzLeJA2MbhzxSDS7L/n2iz/u1HpcaRG7SNQqCdsKOg6UAWLu5jtLaSeU4RBk15xfXj6heSXEv3mPA9F7CtjxXqv2m4+xxNmKM/Pj+JvT8K56u2hTsuZnj4utzS5V0CiilroOKwlFLRQMB79Koar9qeGOGzRmkbLkq20gDkDPuav0UnqOOjuYjx3k6XdyheMMuFj3NkkgcY7Ac8ipTHNbP9nkmlJeItGy7mAbdkDP+eK1qMkcAmly+Zp7TyMUxXriIebKHbynd+dqsSxIx6dB+VQebdm3ElzDcc7jHFuYfNuwQSOemMdq6Dkd6Mn1pcvmHtFa1g5wM9a6/wvKYPDdxIIzLtmkbYBncM8iuQq5Zavf6bC0NpcLHGzFsGMHk9aitByikjTC1I05XkdTJrJhKBtIk2lclto+Ug4A+uTWlYzi8SXzrbynDkFSuQeSM9Oc1xh8T6wet1Hj08laX/hKNZ/5+4/8Avytc3sJnofXqR3/lJx8q5HQ46UghjHRFHfoOtcD/AMJRrP8Az9p/35Wj/hKNZ/5+0/78rR7CYfXqR3j2sMisrwoQ3UbR3qH+zbT7KbX7OnkkYK46j0zXE/8ACUaz/wA/cf8A35Wt7QNQutWhYS3xWdD8wWNenY9KmVKUVdl08VTqOyN+O3ijACRKoHYAUCCIHKxoDnrgcVB9kuv+ghJ/37T/AAo+x3X/AEEJP+/af4VmdBZ8tem0D8KRYY1xtjUAdBt6VX+x3X/QQk/79p/hR9juv+ghJ/37T/CgC2ap6f8A628/67n+Qpfsd0R/x/yf9+0/wqS0tfsqvmRpGkcuzEAfyoA4M6dbElm1B2Y88wn/ABo/sy0/5/3/AO/H/wBeloryY5viFsz0nkmFe6Yn9mWn/P8Av/34/wDr0f2Zaf8AP+//AH4/+vS0U/7YxPcX9h4Ts/vE/sy0/wCf9/8Avx/9ej+zLT/n/f8A78//AF6Wij+2MV3F/YeE7P7xP7MtP+f9/wDvx/8AXo/sy0/5/wB/+/H/ANelo9Pej+2MT3D+w8J2/ET+zLT/AJ/3/wC/H/16P7MtP+f9/wDvx/8AXpTwMnpRQs4xPcP7Dwnb8RP7MtP+f9v+/H/16P7MtP8An/b/AL8H/Glo/wAM/hR/a+J7h/YeE/pif2Xaf8/7/wDfj/69H9mWn/P+3/fk/wCNKeKPX260f2vif6Qf2HhOz+8T+zLT/n/b/vz/APXpP7MtOf8AT34/6YH/ABp1KkbzTQwxlQ8rrGGboM045ripNJW+4UsmwcU20/vGf2baf9BBv+/P/wBej+zbT/oIN/35/wDr1sHwxeA4N3bZ/wB1qX/hF73p9rts/wC63+NdX1nH9kc31HLu7Mb+zbQf8xBv+/P/ANerWnR2+m3qXEV+x2/eHknkenWr/wDwi18f+Xq3/wC+GoPha+A4urYn/cak8RjmrNIccFl8XeLdzqLeZJ4lkjOVYZBqWsPTLDU9OhaLzraRM5AIYYq6H1BhkNZkeoLV0wba97cyla7tsX6KobtRxnNp/wCPUbtS9bT/AMeqiS/RVEHUjnBtOP8AeoB1IjObTH/AqAOJopM0Zr5Y+pFopM0ZoAWqupNLHp8rw7t64b5OoAIz+lWc0ucEHuKadncTV0YVzc3ck5urRpnhWSWRF2nEiALx0+pH0qGGe5Zo8TXRuisW2Mg7ShT5iQRjrXRE5OcnPY0Z4I7elbKsuxi6T6s5YS3r2Fu9vLM8o3tIwd8pgDGcjnudvSrkrSzNqMaT3MhCeYkkbFAmOi4x1+lbuTnOc/WjJxjOf6UOrfoHsvM56We9jNwE+1rBJGYYZSckMo+8O+Tzkn2oe4uDMyX8tzDHFN5bvEDkkJkEYHQn9a6HPX3/AFpc88dv5Ue2XYPZeZz6y6p+7LNL5iMGZSvDgR5Kn6/zpkV5dFbVrgXO9hGYogSu4EncTxyfY4ro88jvQD7mj2vkP2fmHHbpUtl/yE7L/r4WoafDKtveW00mdkcys20Z4pUWvaJhXT9m0dJd6XFdam0v2wxsQm+I9Dt5X9earJo/lBmn1lnDcsSQOMk+vvUV1f6FeXguZZLjzQpUYRgMYx0/Goo5fDsUCxBpyFzgmMk9vb2Fe9zw7r7zwOSfZ/caFvot2ZJz9ubyXZGhcOSQBzj8akHh+ZbYJ/aEzSgY3knmmw+JNLgiWNZpiFGBmI1J/wAJVpn/AD0l/wC/TU/aQ7oPZ1P5WIuh3Ag8ttQmYmUyFiecelK2gsUjiju5I4Ei8vyl6HgjP60f8JVpn/PSX/v01A8VaYP+Wkv/AH6NCqR7oXs59mImgSpeRSm9keKLGyI5wMZ/XBpiaDe7FZtSkEu3Bbk85/ljFaC6vCwDLFcEEZBERpf7Vi/543P/AH5NaEFGfw/LJnyr+aJnKmRl/ixgfhwP1qey0ia1vRcSXss42bdj9M561P8A2rF/zxuf+/Jo/tWL/njc/wDfk0AcL9v0v/oJf+QGo+36V/0Ev/IDVytFeV7Cl2PpfZy7v8Dqvt+lf9BL/wAgNR9v0r/oJf8AkBq5Wij2FLsHs5d3+B1X2/S/+gl/5Aaj7fpX/QS/8gNXK0Uewp9g9nLu/wADqvt+l/8AQS/8gNR9v0v/AKCX/kBq5XtnFKeM54A6k0/q9PsHs3/M/wADqft+lf8AQS/8gNR9v0v/AKCX/kBq5X14PHWlPXHej6vT7ByP+Z/cjqft+l/9BL/yA1H2/S/+gj/5AauV79DRxkUfV6fYOR939yOq+36X/wBBL/yA1H2/Sv8AoJf+QGrlu34ZpPbvS+r0+wcj/mf3I6r7fpf/AEEv/IDUn9oaUoJbUQAOCTC1ctV7Qo0l8Q6ckihkacAqwyCPQ01hqbexFRSpwcrv8Db/ALT0j/oKD/vy9H9p6R/0FB/35eujv7iw0+8kjk0aJ4kQHfHApyT26Uye/wBMjOyPR4mkbdtXyFPTrnjitvqFLsed9ffn+H+Rz/8Aamkf9BMf9+Xo/tTSP+gmP+/L1v8A9oaWixebo0SmVgikwoAWPYcVJcXWmwTPF/YqZQFt32dcEA4OOOaPqNLsH1+Xn96/yOc/tPSP+goP+/L0h1PSP+gmD/2xauhbUtIjt/NfRgvyhtv2ZehOPTr1/KnPdWCpM/8AYcQESb8GFctyBgDHJwc0fUafYX19+f4f5B4b8QWE5FjHfLNIAWXKFePxroxNH/z0T/vqufa70yJx/wAShBl8KwhXkcjI49R0pratp6+Uy6UWjdtuRCMg/lXZCPKrI4pyUnc6Lzo/+eif99UedH/z0T/vquYbXtNjkkSTS1yuSoWNSSAB2/GrT3ltG7ltIQxhVZSsYJ5AJz6YyKog8uooorhPqAooooAKMZ4oooAy5prlbu4w7rGFcISeMheOPz5pEvJYjDIrtNFs+dQdwJJwDnHrWrnH40U+Yz9m+5kQzziWBJ5znDk5ONx3HtjmiG5uilvGS4aMgyMR94MPlrXPPYdc0dOnHenzC9k+5iR3c/2ZS0xwZFyxbAGQcjOP0xUpnuVlnO6Ty8MEzyDjHA/zzWt+A65o9fejmD2T7mRJd3kbkAuys7spC5wB1H4dRV2wl85JQHZ1VsB2YEHjPoKtZ/nn6UhAP19RQ5DjTaerFrQ8PEf8JLpv/XcVn0+3nktbmKeFgs0Tb0JXIzSi7Sux1oOVNxR6vd6hc2960S2TTxlQVI4ycHIz/wDqqsutXD3FxClkomg2lgSSWyeccc8VxY8aa6P+XqL/AL8Cj/hMtbDZFxAD0z9nWuj2sTxvqFY7U311eW6yNpKvj5lWQ4wcnnp7frUr6neKEK6YzAr82G+YHnpx7Vw3/Ca69/z9xf8AfgUf8JpruMfaov8AvwKPaxH9QrHbJq16YUf+y2KkZYbuRz0AxTk1i4LQl7BlEriNSTznrnp04rh/+E117/n7i/78Cg+NNdJz9qi/78Cj2sQ+oVj08KpAxjA6cUbF4HX615gPGuugYF1F/wB+BQfG2vDH+lxf9+Fo9rAP7PreR6abWFphKYkMigqGK8gGpNg446VyPhbXLrXY5Iri+aO6j5KrGuCvrXRC0uj/AMv8n/fta0TT1Ry1IOnLlkcN/wAK91P/AJ+LX82/wo/4V7qf/Pxa/m3+Fej0VHsonR9drdzzj/hXup/8/Fr+bf4Uf8K91P8A5+LX82/wr0eij2UQ+u1u55x/wr3U/wDn4tfzb/Cj/hXup/8APxa/m3+Fej0UeyiH16t3POP+Fe6n/wA/Fr+bf4Uf8K91P/n4tfzb/CvR6KPZRD69W7nnH/CvdT/5+LX82/wo/wCFe6n/AM/Fr+bf4V6PRR7KIfXa3c84/wCFe6n/AM/Fr+bf4Uf8K91P/n4tfzb/AAr0eij2UQ+vVu55x/wr3U/+fi1/Nv8ACj/hXup/8/Fr+bf4V6PRR7KIfXa3c84/4V7qf/Pxa/m3+FH/AAr3U/8An4tfzb/CvR6KPZRD69W7nnH/AAr3U/8An4tfzb/Cj/hXup/897X82/wr0eij2UQ+u1Tzj/hXup/897X82/wo/wCFe6n/AM/Fr+bf4V6PRR7KIfXap5x/wr3U/wDnva/m3+FH/CvdT/5+LX82/wAK9Hoo9lEPrtU84/4V7qf/AD8Wv5t/hR/wr3U/+fi1/Nv8K9HoxS9lEPrtU4HTfBusaZqEN3Dc225DyMt8w7jpXeRghBu696dQKuMVFaGFSrKo7yP/2Q==">
            <a:hlinkClick r:id="rId3"/>
          </p:cNvPr>
          <p:cNvSpPr>
            <a:spLocks noChangeAspect="1" noChangeArrowheads="1"/>
          </p:cNvSpPr>
          <p:nvPr/>
        </p:nvSpPr>
        <p:spPr bwMode="auto">
          <a:xfrm>
            <a:off x="3400425" y="-944563"/>
            <a:ext cx="1971675" cy="1971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6" name="AutoShape 8" descr="data:image/jpeg;base64,/9j/4AAQSkZJRgABAQEAYABgAAD/4QAwRXhpZgAATU0AKgAAAAgAAUACAAIAAAANAAAAGgAAAABlZHVibG9ncy5vcmcAAP/bAEMACgcHCQcGCgkICQsLCgwPGRAPDg4PHhYXEhkkICYlIyAjIigtOTAoKjYrIiMyRDI2Oz1AQEAmMEZLRT5KOT9APf/bAEMBCwsLDw0PHRAQHT0pIyk9PT09PT09PT09PT09PT09PT09PT09PT09PT09PT09PT09PT09PT09PT09PT09PT09Pf/AABEIAM8Azw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ZqKKKACiiigAooooAKKSkZ1QZZgo9ScUAKaz9Y1i30a0Fxct8pYKAOpJ9KuNNFhv3ifKMt8w+X615X4o1z+2dUYxvm2hJWLngkdT+NROXKjow1B1p2PVIJUmiWRGDIwyCO9SVw/gTXxJGdMuJBuj5iJPbuv4V2pkRFJZ1AHUk4qovmVzOrT9nLlY/NLUFw221lZTyEJBH0rKeS3tbK2lu7u7BmA5ErdSPbpTMzcorEkutOimETahclz0CzOf16U5Z9OfGzUZ2LZwBcNzjk0AbNFYX2zTjNsF/cnjduE7YHOMZqTz9N3qn9pTbmOAPtDc0AbNFYYu9NZjjUp8A4z57Yz9ad52njB/tGcgsVyLhiMgZIoA2aWsX7TpowP7TmycAf6Q3emR3emyZ/4mNwpyBh52HXpj86AN2isfzLDfGo1CcmTGz/AEhvm+lLEbGaYRRahO0hJG0XDZyOtAGtS1QbTlAJFzdjg/8ALduKk0x2k02B5GLMV5JPJoAt0UUUAFFFFABRRRQAhrD8RWclw1nKbI6hbxO3m2wI+bIwGweDg1uE4qnqmow6Zp8t1MfljXOPU9hQCV3ZHmfiyO60830MSIsl8kqbEADxoWBG4/xZxgZ6c+tcmbWdmgKxKI4cYRwAWJPzcDjpW1e3k2oXkt1cNmSU7j7egqCuWc7s96hhlCK7mX9gdII1jiC/KQwU453Aj9BXe6VDf6rpxvZbRbrM0itH8snzbVCyFCcHoRjtnNctW74T1z+yNUCSn/RpyFf/AGT2NFOdmZYvDqUOaPQ9FgWVNDRJ0WOZbcB0T7qnbyB7VWlntbewsXuoTI20CPC7iDt9PpWnKPPgdVIIdSAfrVKKHUIoIozHZuI1ABJbtx6V1HjGat1okKbFtpAvUAKeR6jn8Kie60Y6hHJCkruIthVOFMZB65+lbHkXuVPkWWVORyePpxSC3vAci1sQcAcE9vwoAoJeaLcnyViY4iL/AHSAFXr3psmqaD5aJIg8twcfKccdfp1rT8q+znyLHOCM5bp6dKbLaXUyFXtrEjG3knp+VADINI06S2TybcKgGVAYjH61O+lWjIY/s4CjptOKFXUFGFjtAPZm/wAKX/iZf3LT/vtv8KAK8Ph+xhunnERLFgyhjkKQMZFTnR7FhGGtkIjbcuedppf+Jl/ctP8Avtv8KP8AiZf3LT/vtv8ACgCQ6fbMUJhXcgCqfQDmm22lWVo26CBUYsWJHXJpv/Ey/uWn/fbf4Uf8TL+5af8Afbf4UAW5D+7f/dNVtK/5Bdv/ALlMYakVICWnI672/wAKnsbc2tlFCxBKLgkd6ALFFFFABRRRQAUUlGaABulcb4mls9VmFtM1z5UJ6RMArGt3X9S+xWeyM/vpOF9h3Ncb17/U1xYmvy+7EXO4u8SD+x9K9L3/AL7X/Cj+x9K9L3/v4v8AhU+KMVxe2ma/Xa/8xB/Y+lel7/32v+FH9j6T3+3dO0i/4VORj/6/FGPx+lHt5oPrte1nI63w9fRSWq2ivKWgGAZSCzLWzmvP7W4ks7hJ4/vKc/UehrrrbVZLxGe0tvNjVtu8yAZPfivQw1b2is9zFSctzTzRmqRurwf8uPH/AF2FH2q9zj7D/wCRlrqKLuaM1S+03v8Az4f+RlpPtV5jix/8jLQBezRmqX2m9/58eP8ArsKPtV7/AM+H/kZaALuaM1S+1XucfYf/ACMtJ9qvP+fH/wAjCgC9mjNUhdXn/PiP+/wpPtV7j/jx/wDIy0AXs0tUftV7/wA+P/kYVJaXbT+askJieJgrDcG6jPUUAWqKKKACiiigBDUc8yW8DyyHCIMk1Ielcv4l1LzJBZxN8q8yH1PpWVaoqcXJiZga9cy6pDeSAEs8bLGo54xwAKw47OdYLdIYpVjlHl3GVEZQA7g2Mnr92tzpjHajHPSvIVV7szvcwY4tQt3Ek9szI8yXDLAdzDkgqR9Mce1WMXaz4S2mOyd5wx+6Rt4Xr1z2rXz9aT0o9omBgWmlTCSBb22STZJ5nmI5YYZSSCTj+L+dMawv1VXjWQkrDG6b+Cu7JP1H9a6IjPXnijv3p+1aAx9Ognh1H97bENsfzrhhy7Z4wc4IPpjiu50KB7rw9dxRSmN5JnAcfw9K57v7+tbOjXtmukXNrPepbSNM/VuQDXRhZ3ndlRLbafq8m5ItSh3s26Y/e2nGAAOw4B+tLd2utR27vb3e+QlVEYOOO5571Ukt7KSOKOz1SMgS+ZOQ5BYYwPy7VJJY2cpBk1mQsDnIXGD6j3r0k09iy20OrSvKsNwkaZPyufmHT0/HmoLSy11Zdj3YSONwAGOd6hccfjSJY6eu3/iaSZVQAQSDkd6msUtLGRGXVGk2qVbeCd2TnPt+FMCQafrCSR41IMgJLhhyeP5U6PT9TjmDG98xCfmDHjHPbHv+lXv7Vsf+fhf1oOrWJ/5eF/WgDKTT9cQRqL6MooIOTknkYycU9NP1gvCZr5G2MzHHAzzjjuOa0v7Wsf8An5X9aT+1bH/n4X9aAKUdlqyxSE3qlyjKinkA9iT601rHWmaH/TkUAKJdvVsDnHpV/wDtWx/5+V/Wj+1rH/n4X9aAJbGKSGzijnYvIgwzE5Jx3qK1/wCPy+/66L/6CKP7Wsv+fhf1punyJPcXskTbkaRcMO/yigDQooooAKTtRTXcRoXc4VRkk9hQBm67rUGjWPmz7iXO1FT7x+n0rh21rS3YswvyzHcSdmc1R8Say2taq8gJ8iP5YRnt/e/Gsqt3hKdSK50WoX3Oi/tjSv7l/wDklL/bGlf3L/8AJK5yjH86PqGH/lD2cTo/7Y0r+5f/AJJR/bGlf3L/APJK5wDnp+B7UdcYFL6hh/5Q9nE6P+2NK/uX/wCSUf2xpX9y/wDySucAz2OPWgDPbvR9Qw/8ockTov7Y0n+5f/klH9saSTxFfscdAiMa53HY4rpvh/8A8jHL/wBezf8AoS1M8FRgrpA4RSvYmsfEOn6fdiVLbUT/AAsDEuCK7RNV0+RFYTw4bpk1ntrt9G93nTndYSdm3I3AHHenNr119qaJNPn2rnLbTjOMj9ePyrJRjFWirEGh/adh/wA/EP50f2nYf8/EP51n/wDCQXH2gW5sjHM0TSgO3UAcdPWnxazeedBFNYP+9cjep+ULzyc/SmBd/tPT/wDn4h/Oj+09P/5+IfzqiNduXYrHp8hbtnIH48dKa/iGdCS1hKECszM3AXHY+/8ASgDQ/tPT/wDn4h/Oj+09P/5+Ifzqkus3jR7vsBJLhQoJ6YByeKWHWrkybZrJl+V24J4wM+n4UAXP7T0//n4h/Oj+09P/AOfiH86z4/EF1MVWLTpCXTcHOQnX6U867OlmZmsJWdZEQogJzkZJHHQUAXf7T0//AJ+IfzqSC9tZ38uCaNmxnap5qjBq15NfQQPZNErZLsckYxkY4q3Kf+Jra/8AXOT+a0AXaKKbmgLi1xnjvXPJhGmW74kkAaYg9F9PxrpNZ1SPR9Nmu5f4F+Vc/ebsK8kurmW8upbic7pZGLMfr2rejT5ncqKuQ0tFFdiTNRMZ4rNuVu3ubiVY2MToYflbnGOuPr3rSpc96TjcDHaG9ZJrbY7k7FDl9oIAz17HoDUjNcypL8kyTja6kL8vTDc961Ov8qDz1570uQVjLaGSOeZIVmZflG9gQVwRwPXp2qPyb5TsCylWEh68glvu5+nStijrRyBYqafkJIfLaNN42bs5YY6nNdj8P/8AkY5fT7M3/oS1zNdN4A/5GOX/AK9m/wDQlqK3wBLY7CS91UzOIrEbY2Ocn745xj9KhtrzWXkKSWcagnKu2QOW44zxxUwh1VZ3xcq0fzld5Hf7o6dqieDXDENl3EHJAIIHTj269a4TEab/AFfej/2cruSAMrjYMHPOfXFSG41hpZEEEcREfynGVZsjn8s8U+SHWWup2juYEgBzECM546GoltNY8zzDeKGXlUyCvfg8e4oAcb/VlZj/AGerAfwhuff6/wD16Lm+1aNplTTVmCsip83D5wSfp1qzp0WoRsrXsyS8YwuAByTnPfsK0fl9qAMT7dqkcM0zwKV2/IoQ5B4GMd+p/Kmi81mUyJ9gSJVCkM3zbvUYzW7hc54pcigDMW41EyToLZQEZfLYnAYE8/piqTX+u+XGVsFDuCCM5Cdec/lXQce1Idp9KAMM3usyMq/Y1jBmClsZyn0zx9a0pf8AkLWv/XOT/wBlq38o9KqS4OrW2O0Un81oAu00nApa5/xRq32K0+zxNiaUYyP4V9aqMeZ2IqTUIuRh+Jbmz1i6WN7q4SOAkBI4gylu7ZzWL/Zel/8AP7d/9+B/jSUV3xppKx5X1+r0F/svTP8An9u/+/A/xo/svTP+f27/AO/A/wAaSiq5PMPr9buL/Zemf8/t3/34H+NH9l6Z/wA/t3/34H+NJS0uRB9frB/Zemf8/t3/AN+B/jR/Zemf8/t3/wB+B/jRRRyLuP6/WD+y9M/5/bv/AL8D/Gj+y9M/5/bv/vwP8aMUYo5F3F9frB/Zemf8/t3/AN+B/jSDTtLjbI1G8jbHVYwpx+dLXT+HILMaDcXNzaRSskz5LICSM1nV92Nzehiq1aXLc5n7Lp//AEF9Q/z/AMCo+yaf0/tfUMf5/wBquxa70OORY5LCPe7BVCwg7skjI9uKZLd6RbNMbjTERIsruEKnJBIxx64rn9pHsddq3834HI/ZdPz/AMhe/wA+p/8A2q6fw0+lTQizaTzpIxkPLwSPTqc1bM+jJM8bacmUCtxAOjDOcfzoF7oeflslDt9weSBu+n5j86UpxaskOKq3vKRp/wBn6Z/zzh/76/8Ar0f2fpn/ADzh/wC+v/r1kf2vpHk+YtlkhwjAx429M89wM09dW0R7eacWvyQxiRsx/wAJOBWRqav9n6Z/zzh/76/+vR/Z+mf884f++v8A69ZY1PRmkZEsizIcNiMZHekTUtJmMSw2QbzHKksmAAM5P6UAav8AZ+m/884f++v/AK9H9n6b/wA84f8Avr/69Z63mkvAJvsJClsHMYzjGd3Hamw3+jXBiC2uDMfkDRYzzj/P0oA0v7P03/nnD/31/wDXqW2srSGTzLeJA2MbhzxSDS7L/n2iz/u1HpcaRG7SNQqCdsKOg6UAWLu5jtLaSeU4RBk15xfXj6heSXEv3mPA9F7CtjxXqv2m4+xxNmKM/Pj+JvT8K56u2hTsuZnj4utzS5V0CiilroOKwlFLRQMB79Koar9qeGOGzRmkbLkq20gDkDPuav0UnqOOjuYjx3k6XdyheMMuFj3NkkgcY7Ac8ipTHNbP9nkmlJeItGy7mAbdkDP+eK1qMkcAmly+Zp7TyMUxXriIebKHbynd+dqsSxIx6dB+VQebdm3ElzDcc7jHFuYfNuwQSOemMdq6Dkd6Mn1pcvmHtFa1g5wM9a6/wvKYPDdxIIzLtmkbYBncM8iuQq5Zavf6bC0NpcLHGzFsGMHk9aitByikjTC1I05XkdTJrJhKBtIk2lclto+Ug4A+uTWlYzi8SXzrbynDkFSuQeSM9Oc1xh8T6wet1Hj08laX/hKNZ/5+4/8Avytc3sJnofXqR3/lJx8q5HQ46UghjHRFHfoOtcD/AMJRrP8Az9p/35Wj/hKNZ/5+0/78rR7CYfXqR3j2sMisrwoQ3UbR3qH+zbT7KbX7OnkkYK46j0zXE/8ACUaz/wA/cf8A35Wt7QNQutWhYS3xWdD8wWNenY9KmVKUVdl08VTqOyN+O3ijACRKoHYAUCCIHKxoDnrgcVB9kuv+ghJ/37T/AAo+x3X/AEEJP+/af4VmdBZ8tem0D8KRYY1xtjUAdBt6VX+x3X/QQk/79p/hR9juv+ghJ/37T/CgC2ap6f8A628/67n+Qpfsd0R/x/yf9+0/wqS0tfsqvmRpGkcuzEAfyoA4M6dbElm1B2Y88wn/ABo/sy0/5/3/AO/H/wBeloryY5viFsz0nkmFe6Yn9mWn/P8Av/34/wDr0f2Zaf8AP+//AH4/+vS0U/7YxPcX9h4Ts/vE/sy0/wCf9/8Avx/9ej+zLT/n/f8A78//AF6Wij+2MV3F/YeE7P7xP7MtP+f9/wDvx/8AXo/sy0/5/wB/+/H/ANelo9Pej+2MT3D+w8J2/ET+zLT/AJ/3/wC/H/16P7MtP+f9/wDvx/8AXpTwMnpRQs4xPcP7Dwnb8RP7MtP+f9v+/H/16P7MtP8An/b/AL8H/Glo/wAM/hR/a+J7h/YeE/pif2Xaf8/7/wDfj/69H9mWn/P+3/fk/wCNKeKPX260f2vif6Qf2HhOz+8T+zLT/n/b/vz/APXpP7MtOf8AT34/6YH/ABp1KkbzTQwxlQ8rrGGboM045ripNJW+4UsmwcU20/vGf2baf9BBv+/P/wBej+zbT/oIN/35/wDr1sHwxeA4N3bZ/wB1qX/hF73p9rts/wC63+NdX1nH9kc31HLu7Mb+zbQf8xBv+/P/ANerWnR2+m3qXEV+x2/eHknkenWr/wDwi18f+Xq3/wC+GoPha+A4urYn/cak8RjmrNIccFl8XeLdzqLeZJ4lkjOVYZBqWsPTLDU9OhaLzraRM5AIYYq6H1BhkNZkeoLV0wba97cyla7tsX6KobtRxnNp/wCPUbtS9bT/AMeqiS/RVEHUjnBtOP8AeoB1IjObTH/AqAOJopM0Zr5Y+pFopM0ZoAWqupNLHp8rw7t64b5OoAIz+lWc0ucEHuKadncTV0YVzc3ck5urRpnhWSWRF2nEiALx0+pH0qGGe5Zo8TXRuisW2Mg7ShT5iQRjrXRE5OcnPY0Z4I7elbKsuxi6T6s5YS3r2Fu9vLM8o3tIwd8pgDGcjnudvSrkrSzNqMaT3MhCeYkkbFAmOi4x1+lbuTnOc/WjJxjOf6UOrfoHsvM56We9jNwE+1rBJGYYZSckMo+8O+Tzkn2oe4uDMyX8tzDHFN5bvEDkkJkEYHQn9a6HPX3/AFpc88dv5Ue2XYPZeZz6y6p+7LNL5iMGZSvDgR5Kn6/zpkV5dFbVrgXO9hGYogSu4EncTxyfY4ro88jvQD7mj2vkP2fmHHbpUtl/yE7L/r4WoafDKtveW00mdkcys20Z4pUWvaJhXT9m0dJd6XFdam0v2wxsQm+I9Dt5X9earJo/lBmn1lnDcsSQOMk+vvUV1f6FeXguZZLjzQpUYRgMYx0/Goo5fDsUCxBpyFzgmMk9vb2Fe9zw7r7zwOSfZ/caFvot2ZJz9ubyXZGhcOSQBzj8akHh+ZbYJ/aEzSgY3knmmw+JNLgiWNZpiFGBmI1J/wAJVpn/AD0l/wC/TU/aQ7oPZ1P5WIuh3Ag8ttQmYmUyFiecelK2gsUjiju5I4Ei8vyl6HgjP60f8JVpn/PSX/v01A8VaYP+Wkv/AH6NCqR7oXs59mImgSpeRSm9keKLGyI5wMZ/XBpiaDe7FZtSkEu3Bbk85/ljFaC6vCwDLFcEEZBERpf7Vi/543P/AH5NaEFGfw/LJnyr+aJnKmRl/ixgfhwP1qey0ia1vRcSXss42bdj9M561P8A2rF/zxuf+/Jo/tWL/njc/wDfk0AcL9v0v/oJf+QGo+36V/0Ev/IDVytFeV7Cl2PpfZy7v8Dqvt+lf9BL/wAgNR9v0r/oJf8AkBq5Wij2FLsHs5d3+B1X2/S/+gl/5Aaj7fpX/QS/8gNXK0Uewp9g9nLu/wADqvt+l/8AQS/8gNR9v0v/AKCX/kBq5XtnFKeM54A6k0/q9PsHs3/M/wADqft+lf8AQS/8gNR9v0v/AKCX/kBq5X14PHWlPXHej6vT7ByP+Z/cjqft+l/9BL/yA1H2/S/+gj/5AauV79DRxkUfV6fYOR939yOq+36X/wBBL/yA1H2/Sv8AoJf+QGrlu34ZpPbvS+r0+wcj/mf3I6r7fpf/AEEv/IDUn9oaUoJbUQAOCTC1ctV7Qo0l8Q6ckihkacAqwyCPQ01hqbexFRSpwcrv8Db/ALT0j/oKD/vy9H9p6R/0FB/35eujv7iw0+8kjk0aJ4kQHfHApyT26Uye/wBMjOyPR4mkbdtXyFPTrnjitvqFLsed9ffn+H+Rz/8Aamkf9BMf9+Xo/tTSP+gmP+/L1v8A9oaWixebo0SmVgikwoAWPYcVJcXWmwTPF/YqZQFt32dcEA4OOOaPqNLsH1+Xn96/yOc/tPSP+goP+/L0h1PSP+gmD/2xauhbUtIjt/NfRgvyhtv2ZehOPTr1/KnPdWCpM/8AYcQESb8GFctyBgDHJwc0fUafYX19+f4f5B4b8QWE5FjHfLNIAWXKFePxroxNH/z0T/vqufa70yJx/wAShBl8KwhXkcjI49R0pratp6+Uy6UWjdtuRCMg/lXZCPKrI4pyUnc6Lzo/+eif99UedH/z0T/vquYbXtNjkkSTS1yuSoWNSSAB2/GrT3ltG7ltIQxhVZSsYJ5AJz6YyKog8uooorhPqAooooAKMZ4oooAy5prlbu4w7rGFcISeMheOPz5pEvJYjDIrtNFs+dQdwJJwDnHrWrnH40U+Yz9m+5kQzziWBJ5znDk5ONx3HtjmiG5uilvGS4aMgyMR94MPlrXPPYdc0dOnHenzC9k+5iR3c/2ZS0xwZFyxbAGQcjOP0xUpnuVlnO6Ty8MEzyDjHA/zzWt+A65o9fejmD2T7mRJd3kbkAuys7spC5wB1H4dRV2wl85JQHZ1VsB2YEHjPoKtZ/nn6UhAP19RQ5DjTaerFrQ8PEf8JLpv/XcVn0+3nktbmKeFgs0Tb0JXIzSi7Sux1oOVNxR6vd6hc2960S2TTxlQVI4ycHIz/wDqqsutXD3FxClkomg2lgSSWyeccc8VxY8aa6P+XqL/AL8Cj/hMtbDZFxAD0z9nWuj2sTxvqFY7U311eW6yNpKvj5lWQ4wcnnp7frUr6neKEK6YzAr82G+YHnpx7Vw3/Ca69/z9xf8AfgUf8JpruMfaov8AvwKPaxH9QrHbJq16YUf+y2KkZYbuRz0AxTk1i4LQl7BlEriNSTznrnp04rh/+E117/n7i/78Cg+NNdJz9qi/78Cj2sQ+oVj08KpAxjA6cUbF4HX615gPGuugYF1F/wB+BQfG2vDH+lxf9+Fo9rAP7PreR6abWFphKYkMigqGK8gGpNg446VyPhbXLrXY5Iri+aO6j5KrGuCvrXRC0uj/AMv8n/fta0TT1Ry1IOnLlkcN/wAK91P/AJ+LX82/wo/4V7qf/Pxa/m3+Fej0VHsonR9drdzzj/hXup/8/Fr+bf4Uf8K91P8A5+LX82/wr0eij2UQ+u1u55x/wr3U/wDn4tfzb/Cj/hXup/8APxa/m3+Fej0UeyiH16t3POP+Fe6n/wA/Fr+bf4Uf8K91P/n4tfzb/CvR6KPZRD69W7nnH/CvdT/5+LX82/wo/wCFe6n/AM/Fr+bf4V6PRR7KIfXa3c84/wCFe6n/AM/Fr+bf4Uf8K91P/n4tfzb/AAr0eij2UQ+vVu55x/wr3U/+fi1/Nv8ACj/hXup/8/Fr+bf4V6PRR7KIfXa3c84/4V7qf/Pxa/m3+FH/AAr3U/8An4tfzb/CvR6KPZRD69W7nnH/AAr3U/8An4tfzb/Cj/hXup/897X82/wr0eij2UQ+u1Tzj/hXup/897X82/wo/wCFe6n/AM/Fr+bf4V6PRR7KIfXap5x/wr3U/wDnva/m3+FH/CvdT/5+LX82/wAK9Hoo9lEPrtU84/4V7qf/AD8Wv5t/hR/wr3U/+fi1/Nv8K9HoxS9lEPrtU4HTfBusaZqEN3Dc225DyMt8w7jpXeRghBu696dQKuMVFaGFSrKo7yP/2Q==">
            <a:hlinkClick r:id="rId3"/>
          </p:cNvPr>
          <p:cNvSpPr>
            <a:spLocks noChangeAspect="1" noChangeArrowheads="1"/>
          </p:cNvSpPr>
          <p:nvPr/>
        </p:nvSpPr>
        <p:spPr bwMode="auto">
          <a:xfrm>
            <a:off x="3400425" y="-944563"/>
            <a:ext cx="1971675" cy="19716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http://juliaec.files.wordpress.com/2011/04/blooms_taxonomy.jpg"/>
          <p:cNvPicPr>
            <a:picLocks noChangeAspect="1" noChangeArrowheads="1"/>
          </p:cNvPicPr>
          <p:nvPr/>
        </p:nvPicPr>
        <p:blipFill>
          <a:blip r:embed="rId4" cstate="print"/>
          <a:srcRect/>
          <a:stretch>
            <a:fillRect/>
          </a:stretch>
        </p:blipFill>
        <p:spPr bwMode="auto">
          <a:xfrm>
            <a:off x="0" y="152400"/>
            <a:ext cx="9112498" cy="6324600"/>
          </a:xfrm>
          <a:prstGeom prst="rect">
            <a:avLst/>
          </a:prstGeom>
          <a:noFill/>
        </p:spPr>
      </p:pic>
      <p:sp>
        <p:nvSpPr>
          <p:cNvPr id="13" name="Rectangle 12"/>
          <p:cNvSpPr/>
          <p:nvPr/>
        </p:nvSpPr>
        <p:spPr>
          <a:xfrm>
            <a:off x="0" y="6642556"/>
            <a:ext cx="8458200" cy="215444"/>
          </a:xfrm>
          <a:prstGeom prst="rect">
            <a:avLst/>
          </a:prstGeom>
        </p:spPr>
        <p:txBody>
          <a:bodyPr wrap="square">
            <a:spAutoFit/>
          </a:bodyPr>
          <a:lstStyle/>
          <a:p>
            <a:r>
              <a:rPr lang="en-US" sz="800" dirty="0" smtClean="0"/>
              <a:t>http://www.bing.com/images/search?q=blooms+taxonomy&amp;view=detail&amp;id=11CCB05590572968B326850E7333A4D062B9AE69&amp;first=1&amp;adlt=strict</a:t>
            </a:r>
            <a:endParaRPr lang="en-US" sz="800" dirty="0"/>
          </a:p>
        </p:txBody>
      </p:sp>
      <p:sp>
        <p:nvSpPr>
          <p:cNvPr id="9" name="TextBox 8"/>
          <p:cNvSpPr txBox="1"/>
          <p:nvPr/>
        </p:nvSpPr>
        <p:spPr>
          <a:xfrm>
            <a:off x="152400" y="2819400"/>
            <a:ext cx="297180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sz="2400" b="1" dirty="0" smtClean="0"/>
              <a:t>Rigor, Higher Order Thinking</a:t>
            </a:r>
            <a:endParaRPr lang="en-US" sz="2400" b="1" dirty="0"/>
          </a:p>
        </p:txBody>
      </p:sp>
      <p:cxnSp>
        <p:nvCxnSpPr>
          <p:cNvPr id="11" name="Straight Arrow Connector 10"/>
          <p:cNvCxnSpPr>
            <a:stCxn id="9" idx="3"/>
          </p:cNvCxnSpPr>
          <p:nvPr/>
        </p:nvCxnSpPr>
        <p:spPr>
          <a:xfrm flipV="1">
            <a:off x="3124200" y="1752600"/>
            <a:ext cx="1295400" cy="1482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p:cNvCxnSpPr>
          <p:nvPr/>
        </p:nvCxnSpPr>
        <p:spPr>
          <a:xfrm flipV="1">
            <a:off x="3124200" y="2514602"/>
            <a:ext cx="1143000" cy="720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a:off x="3124200" y="3234899"/>
            <a:ext cx="762000" cy="41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p:cNvCxnSpPr>
          <p:nvPr/>
        </p:nvCxnSpPr>
        <p:spPr>
          <a:xfrm>
            <a:off x="3124200" y="3234899"/>
            <a:ext cx="457200" cy="5751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5"/>
          </p:nvPr>
        </p:nvSpPr>
        <p:spPr>
          <a:noFill/>
        </p:spPr>
        <p:txBody>
          <a:bodyPr/>
          <a:lstStyle/>
          <a:p>
            <a:fld id="{756DF8F7-47CB-44C6-9AEE-B3C7B3AD64DC}" type="slidenum">
              <a:rPr lang="en-US"/>
              <a:pPr/>
              <a:t>6</a:t>
            </a:fld>
            <a:endParaRPr lang="en-US" dirty="0"/>
          </a:p>
        </p:txBody>
      </p:sp>
      <p:pic>
        <p:nvPicPr>
          <p:cNvPr id="44035" name="Picture 8" descr="PARCC_States.pdf"/>
          <p:cNvPicPr>
            <a:picLocks noChangeAspect="1"/>
          </p:cNvPicPr>
          <p:nvPr/>
        </p:nvPicPr>
        <p:blipFill>
          <a:blip r:embed="rId3" cstate="print"/>
          <a:srcRect l="12500" t="24444" r="15000" b="17969"/>
          <a:stretch>
            <a:fillRect/>
          </a:stretch>
        </p:blipFill>
        <p:spPr bwMode="auto">
          <a:xfrm>
            <a:off x="457200" y="0"/>
            <a:ext cx="8314268" cy="4800600"/>
          </a:xfrm>
          <a:prstGeom prst="rect">
            <a:avLst/>
          </a:prstGeom>
          <a:noFill/>
          <a:ln w="9525">
            <a:noFill/>
            <a:miter lim="800000"/>
            <a:headEnd/>
            <a:tailEnd/>
          </a:ln>
        </p:spPr>
      </p:pic>
      <p:sp>
        <p:nvSpPr>
          <p:cNvPr id="4" name="TextBox 3"/>
          <p:cNvSpPr txBox="1"/>
          <p:nvPr/>
        </p:nvSpPr>
        <p:spPr>
          <a:xfrm>
            <a:off x="0" y="4874416"/>
            <a:ext cx="9144000" cy="1691196"/>
          </a:xfrm>
          <a:prstGeom prst="rect">
            <a:avLst/>
          </a:prstGeom>
          <a:noFill/>
        </p:spPr>
        <p:txBody>
          <a:bodyPr wrap="square" lIns="89879" tIns="44940" rIns="89879" bIns="44940">
            <a:spAutoFit/>
          </a:bodyPr>
          <a:lstStyle/>
          <a:p>
            <a:pPr marL="114300" lvl="1" indent="-104775" defTabSz="898796" eaLnBrk="0" fontAlgn="auto" hangingPunct="0">
              <a:spcBef>
                <a:spcPts val="590"/>
              </a:spcBef>
              <a:spcAft>
                <a:spcPts val="590"/>
              </a:spcAft>
              <a:buClr>
                <a:srgbClr val="8F23B3"/>
              </a:buClr>
              <a:buSzPct val="100000"/>
              <a:buFont typeface="Arial" pitchFamily="34" charset="0"/>
              <a:buChar char="•"/>
              <a:defRPr/>
            </a:pPr>
            <a:r>
              <a:rPr lang="en-US" sz="2800" kern="0" dirty="0" smtClean="0">
                <a:latin typeface="+mj-lt"/>
                <a:ea typeface="Geneva"/>
              </a:rPr>
              <a:t>2 Tests (75%,90% of year) </a:t>
            </a:r>
            <a:r>
              <a:rPr lang="en-US" sz="2800" kern="0" dirty="0">
                <a:latin typeface="+mj-lt"/>
                <a:ea typeface="Geneva"/>
              </a:rPr>
              <a:t>in ELA and mathematics, </a:t>
            </a:r>
            <a:r>
              <a:rPr lang="en-US" sz="2800" kern="0" dirty="0" smtClean="0">
                <a:latin typeface="+mj-lt"/>
                <a:ea typeface="Geneva"/>
              </a:rPr>
              <a:t>Gr. </a:t>
            </a:r>
            <a:r>
              <a:rPr lang="en-US" sz="2800" kern="0" dirty="0">
                <a:latin typeface="+mj-lt"/>
                <a:ea typeface="Geneva"/>
              </a:rPr>
              <a:t>3-11</a:t>
            </a:r>
            <a:endParaRPr lang="en-US" sz="2800" i="1" kern="0" dirty="0">
              <a:latin typeface="+mj-lt"/>
              <a:ea typeface="Geneva"/>
            </a:endParaRPr>
          </a:p>
          <a:p>
            <a:pPr marL="114300" lvl="1" indent="-104775" defTabSz="898796" eaLnBrk="0" fontAlgn="auto" hangingPunct="0">
              <a:spcBef>
                <a:spcPts val="590"/>
              </a:spcBef>
              <a:spcAft>
                <a:spcPts val="590"/>
              </a:spcAft>
              <a:buClr>
                <a:srgbClr val="8F23B3"/>
              </a:buClr>
              <a:buSzPct val="100000"/>
              <a:buFont typeface="Arial" pitchFamily="34" charset="0"/>
              <a:buChar char="•"/>
              <a:defRPr/>
            </a:pPr>
            <a:r>
              <a:rPr lang="en-US" sz="2800" dirty="0" smtClean="0"/>
              <a:t>On the computer </a:t>
            </a:r>
          </a:p>
          <a:p>
            <a:pPr marL="114300" lvl="1" indent="-104775" defTabSz="898796" eaLnBrk="0" fontAlgn="auto" hangingPunct="0">
              <a:spcBef>
                <a:spcPts val="590"/>
              </a:spcBef>
              <a:spcAft>
                <a:spcPts val="590"/>
              </a:spcAft>
              <a:buClr>
                <a:srgbClr val="8F23B3"/>
              </a:buClr>
              <a:buSzPct val="100000"/>
              <a:buFont typeface="Arial" pitchFamily="34" charset="0"/>
              <a:buChar char="•"/>
              <a:defRPr/>
            </a:pPr>
            <a:r>
              <a:rPr lang="en-US" sz="2800" dirty="0" smtClean="0"/>
              <a:t>Increased amount of time from ISAT/PSAE</a:t>
            </a:r>
          </a:p>
        </p:txBody>
      </p:sp>
      <p:pic>
        <p:nvPicPr>
          <p:cNvPr id="5" name="Picture 8" descr="PARCC_States.pdf"/>
          <p:cNvPicPr>
            <a:picLocks noChangeAspect="1"/>
          </p:cNvPicPr>
          <p:nvPr/>
        </p:nvPicPr>
        <p:blipFill>
          <a:blip r:embed="rId3" cstate="print"/>
          <a:srcRect t="1111" r="75958" b="85556"/>
          <a:stretch>
            <a:fillRect/>
          </a:stretch>
        </p:blipFill>
        <p:spPr bwMode="auto">
          <a:xfrm>
            <a:off x="7010400" y="5943600"/>
            <a:ext cx="2133600" cy="914400"/>
          </a:xfrm>
          <a:prstGeom prst="rect">
            <a:avLst/>
          </a:prstGeom>
          <a:noFill/>
          <a:ln w="9525">
            <a:noFill/>
            <a:miter lim="800000"/>
            <a:headEnd/>
            <a:tailEnd/>
          </a:ln>
        </p:spPr>
      </p:pic>
      <p:cxnSp>
        <p:nvCxnSpPr>
          <p:cNvPr id="7" name="Straight Connector 6"/>
          <p:cNvCxnSpPr/>
          <p:nvPr/>
        </p:nvCxnSpPr>
        <p:spPr>
          <a:xfrm>
            <a:off x="0" y="4876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114800" y="0"/>
            <a:ext cx="5029200" cy="381000"/>
          </a:xfrm>
        </p:spPr>
        <p:txBody>
          <a:bodyPr>
            <a:normAutofit fontScale="90000"/>
          </a:bodyPr>
          <a:lstStyle/>
          <a:p>
            <a:r>
              <a:rPr lang="en-US" sz="3200" b="1" i="1" u="sng" dirty="0" smtClean="0">
                <a:latin typeface="Perpetua" pitchFamily="-112" charset="0"/>
              </a:rPr>
              <a:t>PARCC Assessments  2014-15</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llinois state board of education"/>
          <p:cNvPicPr>
            <a:picLocks noChangeAspect="1" noChangeArrowheads="1"/>
          </p:cNvPicPr>
          <p:nvPr/>
        </p:nvPicPr>
        <p:blipFill>
          <a:blip r:embed="rId3" cstate="print"/>
          <a:srcRect/>
          <a:stretch>
            <a:fillRect/>
          </a:stretch>
        </p:blipFill>
        <p:spPr bwMode="auto">
          <a:xfrm>
            <a:off x="-65314" y="0"/>
            <a:ext cx="9198428" cy="990600"/>
          </a:xfrm>
          <a:prstGeom prst="rect">
            <a:avLst/>
          </a:prstGeom>
          <a:noFill/>
        </p:spPr>
      </p:pic>
      <p:sp>
        <p:nvSpPr>
          <p:cNvPr id="4" name="Content Placeholder 3"/>
          <p:cNvSpPr>
            <a:spLocks noGrp="1"/>
          </p:cNvSpPr>
          <p:nvPr>
            <p:ph idx="1"/>
          </p:nvPr>
        </p:nvSpPr>
        <p:spPr/>
        <p:txBody>
          <a:bodyPr/>
          <a:lstStyle/>
          <a:p>
            <a:r>
              <a:rPr lang="en-US" dirty="0" smtClean="0"/>
              <a:t>Adopted CCSS 2010</a:t>
            </a:r>
          </a:p>
          <a:p>
            <a:pPr>
              <a:buNone/>
            </a:pPr>
            <a:endParaRPr lang="en-US" dirty="0" smtClean="0"/>
          </a:p>
          <a:p>
            <a:r>
              <a:rPr lang="en-US" dirty="0" smtClean="0"/>
              <a:t>Pending Waiver Application NCLB 2012-2013</a:t>
            </a:r>
          </a:p>
          <a:p>
            <a:pPr>
              <a:buNone/>
            </a:pPr>
            <a:endParaRPr lang="en-US" dirty="0" smtClean="0"/>
          </a:p>
          <a:p>
            <a:r>
              <a:rPr lang="en-US" dirty="0" smtClean="0"/>
              <a:t>Changed ISAT (Grades 3-8), FY13/FY14</a:t>
            </a:r>
            <a:endParaRPr lang="en-US" dirty="0"/>
          </a:p>
        </p:txBody>
      </p:sp>
      <p:pic>
        <p:nvPicPr>
          <p:cNvPr id="25602" name="Picture 2" descr="http://herd.typepad.com/.a/6a00d83451e1dc69e20120a516b74a970b-800wi">
            <a:hlinkClick r:id="rId4"/>
          </p:cNvPr>
          <p:cNvPicPr>
            <a:picLocks noChangeAspect="1" noChangeArrowheads="1"/>
          </p:cNvPicPr>
          <p:nvPr/>
        </p:nvPicPr>
        <p:blipFill>
          <a:blip r:embed="rId5" cstate="print"/>
          <a:srcRect l="9474" t="20000" b="16000"/>
          <a:stretch>
            <a:fillRect/>
          </a:stretch>
        </p:blipFill>
        <p:spPr bwMode="auto">
          <a:xfrm>
            <a:off x="5867400" y="5029200"/>
            <a:ext cx="3276600" cy="1828800"/>
          </a:xfrm>
          <a:prstGeom prst="rect">
            <a:avLst/>
          </a:prstGeom>
          <a:noFill/>
        </p:spPr>
      </p:pic>
    </p:spTree>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566811"/>
            <a:ext cx="2641600" cy="1143000"/>
          </a:xfrm>
        </p:spPr>
        <p:txBody>
          <a:bodyPr/>
          <a:lstStyle/>
          <a:p>
            <a:r>
              <a:rPr lang="en-US" b="1" dirty="0" smtClean="0"/>
              <a:t>Concerns</a:t>
            </a:r>
            <a:endParaRPr lang="en-US" b="1"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6003" t="7930" r="5580" b="10565"/>
          <a:stretch/>
        </p:blipFill>
        <p:spPr>
          <a:xfrm>
            <a:off x="89408" y="25399"/>
            <a:ext cx="4750174" cy="2287121"/>
          </a:xfrm>
          <a:prstGeom prst="rect">
            <a:avLst/>
          </a:prstGeom>
        </p:spPr>
      </p:pic>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l="9608" r="7315"/>
          <a:stretch/>
        </p:blipFill>
        <p:spPr>
          <a:xfrm>
            <a:off x="0" y="3709811"/>
            <a:ext cx="3505200" cy="3148189"/>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38801" y="0"/>
            <a:ext cx="3471848" cy="2312521"/>
          </a:xfrm>
          <a:prstGeom prst="rect">
            <a:avLst/>
          </a:prstGeom>
        </p:spPr>
      </p:pic>
      <p:pic>
        <p:nvPicPr>
          <p:cNvPr id="9" name="Picture 8"/>
          <p:cNvPicPr>
            <a:picLocks noChangeAspect="1"/>
          </p:cNvPicPr>
          <p:nvPr/>
        </p:nvPicPr>
        <p:blipFill rotWithShape="1">
          <a:blip r:embed="rId6" cstate="print">
            <a:extLst>
              <a:ext uri="{28A0092B-C50C-407E-A947-70E740481C1C}">
                <a14:useLocalDpi xmlns="" xmlns:a14="http://schemas.microsoft.com/office/drawing/2010/main" val="0"/>
              </a:ext>
            </a:extLst>
          </a:blip>
          <a:srcRect l="7268" r="8521" b="8727"/>
          <a:stretch/>
        </p:blipFill>
        <p:spPr>
          <a:xfrm>
            <a:off x="5410200" y="4056065"/>
            <a:ext cx="3733800" cy="27892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418222"/>
            <a:ext cx="4419600" cy="1143000"/>
          </a:xfrm>
        </p:spPr>
        <p:txBody>
          <a:bodyPr>
            <a:normAutofit fontScale="90000"/>
          </a:bodyPr>
          <a:lstStyle/>
          <a:p>
            <a:r>
              <a:rPr lang="en-US" dirty="0" smtClean="0"/>
              <a:t>High School</a:t>
            </a:r>
            <a:br>
              <a:rPr lang="en-US" dirty="0" smtClean="0"/>
            </a:br>
            <a:r>
              <a:rPr lang="en-US" dirty="0" smtClean="0"/>
              <a:t>Teacher Feedback</a:t>
            </a:r>
            <a:endParaRPr lang="en-US" dirty="0"/>
          </a:p>
        </p:txBody>
      </p:sp>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l="9023" r="4908"/>
          <a:stretch/>
        </p:blipFill>
        <p:spPr>
          <a:xfrm>
            <a:off x="3848131" y="3200400"/>
            <a:ext cx="5295869" cy="3634994"/>
          </a:xfrm>
          <a:prstGeom prst="rect">
            <a:avLst/>
          </a:prstGeom>
        </p:spPr>
      </p:pic>
      <p:pic>
        <p:nvPicPr>
          <p:cNvPr id="5" name="Picture 4" descr="th_dist202logoapple.jpg"/>
          <p:cNvPicPr>
            <a:picLocks noChangeAspect="1"/>
          </p:cNvPicPr>
          <p:nvPr/>
        </p:nvPicPr>
        <p:blipFill>
          <a:blip r:embed="rId4" cstate="print"/>
          <a:stretch>
            <a:fillRect/>
          </a:stretch>
        </p:blipFill>
        <p:spPr>
          <a:xfrm>
            <a:off x="-38101" y="-1"/>
            <a:ext cx="3886231" cy="3147847"/>
          </a:xfrm>
          <a:prstGeom prst="rect">
            <a:avLst/>
          </a:prstGeom>
        </p:spPr>
      </p:pic>
    </p:spTree>
    <p:extLst>
      <p:ext uri="{BB962C8B-B14F-4D97-AF65-F5344CB8AC3E}">
        <p14:creationId xmlns="" xmlns:p14="http://schemas.microsoft.com/office/powerpoint/2010/main" val="3010532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2411</TotalTime>
  <Words>2093</Words>
  <Application>Microsoft Office PowerPoint</Application>
  <PresentationFormat>On-screen Show (4:3)</PresentationFormat>
  <Paragraphs>345</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PARCC Assessments  2014-15</vt:lpstr>
      <vt:lpstr>Slide 7</vt:lpstr>
      <vt:lpstr>Concerns</vt:lpstr>
      <vt:lpstr>High School Teacher Feedback</vt:lpstr>
      <vt:lpstr>  Plainfield 202 Common Core Timeline</vt:lpstr>
      <vt:lpstr>Middle School Teacher Feedback</vt:lpstr>
      <vt:lpstr>Slide 12</vt:lpstr>
      <vt:lpstr>Elementary Teacher Feedback</vt:lpstr>
      <vt:lpstr>Slide 14</vt:lpstr>
      <vt:lpstr>Slide 15</vt:lpstr>
      <vt:lpstr>Slide 16</vt:lpstr>
      <vt:lpstr>PARCC</vt:lpstr>
      <vt:lpstr>Slide 18</vt:lpstr>
      <vt:lpstr>Slide 19</vt:lpstr>
    </vt:vector>
  </TitlesOfParts>
  <Company>Plainfield School District 202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PCSD-USER</dc:creator>
  <cp:lastModifiedBy>GWood</cp:lastModifiedBy>
  <cp:revision>360</cp:revision>
  <dcterms:created xsi:type="dcterms:W3CDTF">2012-09-21T16:47:18Z</dcterms:created>
  <dcterms:modified xsi:type="dcterms:W3CDTF">2014-05-01T16:25:00Z</dcterms:modified>
</cp:coreProperties>
</file>