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85" r:id="rId2"/>
    <p:sldId id="384" r:id="rId3"/>
    <p:sldId id="400" r:id="rId4"/>
    <p:sldId id="442" r:id="rId5"/>
    <p:sldId id="429" r:id="rId6"/>
    <p:sldId id="449" r:id="rId7"/>
    <p:sldId id="445" r:id="rId8"/>
    <p:sldId id="382" r:id="rId9"/>
    <p:sldId id="340" r:id="rId10"/>
    <p:sldId id="437" r:id="rId11"/>
    <p:sldId id="453" r:id="rId12"/>
    <p:sldId id="444" r:id="rId13"/>
    <p:sldId id="456" r:id="rId14"/>
    <p:sldId id="455" r:id="rId15"/>
    <p:sldId id="454"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59361" autoAdjust="0"/>
  </p:normalViewPr>
  <p:slideViewPr>
    <p:cSldViewPr>
      <p:cViewPr>
        <p:scale>
          <a:sx n="50" d="100"/>
          <a:sy n="50" d="100"/>
        </p:scale>
        <p:origin x="2112" y="15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1890"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11699" cy="461804"/>
          </a:xfrm>
          <a:prstGeom prst="rect">
            <a:avLst/>
          </a:prstGeom>
        </p:spPr>
        <p:txBody>
          <a:bodyPr vert="horz" lIns="92471" tIns="46237" rIns="92471" bIns="46237" rtlCol="0"/>
          <a:lstStyle>
            <a:lvl1pPr algn="l">
              <a:defRPr sz="1200"/>
            </a:lvl1pPr>
          </a:lstStyle>
          <a:p>
            <a:endParaRPr lang="en-US" dirty="0"/>
          </a:p>
        </p:txBody>
      </p:sp>
      <p:sp>
        <p:nvSpPr>
          <p:cNvPr id="3" name="Date Placeholder 2"/>
          <p:cNvSpPr>
            <a:spLocks noGrp="1"/>
          </p:cNvSpPr>
          <p:nvPr>
            <p:ph type="dt" sz="quarter" idx="1"/>
          </p:nvPr>
        </p:nvSpPr>
        <p:spPr>
          <a:xfrm>
            <a:off x="3936771" y="3"/>
            <a:ext cx="3011699" cy="461804"/>
          </a:xfrm>
          <a:prstGeom prst="rect">
            <a:avLst/>
          </a:prstGeom>
        </p:spPr>
        <p:txBody>
          <a:bodyPr vert="horz" lIns="92471" tIns="46237" rIns="92471" bIns="46237" rtlCol="0"/>
          <a:lstStyle>
            <a:lvl1pPr algn="r">
              <a:defRPr sz="1200"/>
            </a:lvl1pPr>
          </a:lstStyle>
          <a:p>
            <a:fld id="{511A97DD-03B6-49B6-ADD0-6A245A249E86}" type="datetimeFigureOut">
              <a:rPr lang="en-US" smtClean="0"/>
              <a:pPr/>
              <a:t>1/14/2015</a:t>
            </a:fld>
            <a:endParaRPr lang="en-US" dirty="0"/>
          </a:p>
        </p:txBody>
      </p:sp>
      <p:sp>
        <p:nvSpPr>
          <p:cNvPr id="4" name="Footer Placeholder 3"/>
          <p:cNvSpPr>
            <a:spLocks noGrp="1"/>
          </p:cNvSpPr>
          <p:nvPr>
            <p:ph type="ftr" sz="quarter" idx="2"/>
          </p:nvPr>
        </p:nvSpPr>
        <p:spPr>
          <a:xfrm>
            <a:off x="3" y="8772668"/>
            <a:ext cx="3011699" cy="461804"/>
          </a:xfrm>
          <a:prstGeom prst="rect">
            <a:avLst/>
          </a:prstGeom>
        </p:spPr>
        <p:txBody>
          <a:bodyPr vert="horz" lIns="92471" tIns="46237" rIns="92471" bIns="462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1" tIns="46237" rIns="92471" bIns="46237" rtlCol="0" anchor="b"/>
          <a:lstStyle>
            <a:lvl1pPr algn="r">
              <a:defRPr sz="1200"/>
            </a:lvl1pPr>
          </a:lstStyle>
          <a:p>
            <a:fld id="{65A96D4C-136E-483F-8093-74C5113A0FB6}" type="slidenum">
              <a:rPr lang="en-US" smtClean="0"/>
              <a:pPr/>
              <a:t>‹#›</a:t>
            </a:fld>
            <a:endParaRPr lang="en-US" dirty="0"/>
          </a:p>
        </p:txBody>
      </p:sp>
    </p:spTree>
    <p:extLst>
      <p:ext uri="{BB962C8B-B14F-4D97-AF65-F5344CB8AC3E}">
        <p14:creationId xmlns:p14="http://schemas.microsoft.com/office/powerpoint/2010/main" val="3965486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11699" cy="461804"/>
          </a:xfrm>
          <a:prstGeom prst="rect">
            <a:avLst/>
          </a:prstGeom>
        </p:spPr>
        <p:txBody>
          <a:bodyPr vert="horz" lIns="92471" tIns="46237" rIns="92471" bIns="46237" rtlCol="0"/>
          <a:lstStyle>
            <a:lvl1pPr algn="l">
              <a:defRPr sz="1200"/>
            </a:lvl1pPr>
          </a:lstStyle>
          <a:p>
            <a:endParaRPr lang="en-US" dirty="0"/>
          </a:p>
        </p:txBody>
      </p:sp>
      <p:sp>
        <p:nvSpPr>
          <p:cNvPr id="3" name="Date Placeholder 2"/>
          <p:cNvSpPr>
            <a:spLocks noGrp="1"/>
          </p:cNvSpPr>
          <p:nvPr>
            <p:ph type="dt" idx="1"/>
          </p:nvPr>
        </p:nvSpPr>
        <p:spPr>
          <a:xfrm>
            <a:off x="3936771" y="3"/>
            <a:ext cx="3011699" cy="461804"/>
          </a:xfrm>
          <a:prstGeom prst="rect">
            <a:avLst/>
          </a:prstGeom>
        </p:spPr>
        <p:txBody>
          <a:bodyPr vert="horz" lIns="92471" tIns="46237" rIns="92471" bIns="46237" rtlCol="0"/>
          <a:lstStyle>
            <a:lvl1pPr algn="r">
              <a:defRPr sz="1200"/>
            </a:lvl1pPr>
          </a:lstStyle>
          <a:p>
            <a:fld id="{4C07E315-AF86-460C-9C09-5862D732775B}" type="datetimeFigureOut">
              <a:rPr lang="en-US" smtClean="0"/>
              <a:pPr/>
              <a:t>1/14/2015</a:t>
            </a:fld>
            <a:endParaRPr lang="en-US" dirty="0"/>
          </a:p>
        </p:txBody>
      </p:sp>
      <p:sp>
        <p:nvSpPr>
          <p:cNvPr id="4" name="Slide Image Placeholder 3"/>
          <p:cNvSpPr>
            <a:spLocks noGrp="1" noRot="1" noChangeAspect="1"/>
          </p:cNvSpPr>
          <p:nvPr>
            <p:ph type="sldImg" idx="2"/>
          </p:nvPr>
        </p:nvSpPr>
        <p:spPr>
          <a:xfrm>
            <a:off x="1722438" y="655638"/>
            <a:ext cx="3603625" cy="2703512"/>
          </a:xfrm>
          <a:prstGeom prst="rect">
            <a:avLst/>
          </a:prstGeom>
          <a:noFill/>
          <a:ln w="12700">
            <a:solidFill>
              <a:prstClr val="black"/>
            </a:solidFill>
          </a:ln>
        </p:spPr>
        <p:txBody>
          <a:bodyPr vert="horz" lIns="92471" tIns="46237" rIns="92471" bIns="46237" rtlCol="0" anchor="ctr"/>
          <a:lstStyle/>
          <a:p>
            <a:endParaRPr lang="en-US" dirty="0"/>
          </a:p>
        </p:txBody>
      </p:sp>
      <p:sp>
        <p:nvSpPr>
          <p:cNvPr id="5" name="Notes Placeholder 4"/>
          <p:cNvSpPr>
            <a:spLocks noGrp="1"/>
          </p:cNvSpPr>
          <p:nvPr>
            <p:ph type="body" sz="quarter" idx="3"/>
          </p:nvPr>
        </p:nvSpPr>
        <p:spPr>
          <a:xfrm>
            <a:off x="695007" y="3551237"/>
            <a:ext cx="5904229" cy="4992134"/>
          </a:xfrm>
          <a:prstGeom prst="rect">
            <a:avLst/>
          </a:prstGeom>
        </p:spPr>
        <p:txBody>
          <a:bodyPr vert="horz" lIns="92471" tIns="46237" rIns="92471" bIns="462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2668"/>
            <a:ext cx="3011699" cy="461804"/>
          </a:xfrm>
          <a:prstGeom prst="rect">
            <a:avLst/>
          </a:prstGeom>
        </p:spPr>
        <p:txBody>
          <a:bodyPr vert="horz" lIns="92471" tIns="46237" rIns="92471" bIns="462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1" tIns="46237" rIns="92471" bIns="46237" rtlCol="0" anchor="b"/>
          <a:lstStyle>
            <a:lvl1pPr algn="r">
              <a:defRPr sz="1200"/>
            </a:lvl1pPr>
          </a:lstStyle>
          <a:p>
            <a:fld id="{3948AA7E-FC53-4E6B-9A69-66947BF306C2}" type="slidenum">
              <a:rPr lang="en-US" smtClean="0"/>
              <a:pPr/>
              <a:t>‹#›</a:t>
            </a:fld>
            <a:endParaRPr lang="en-US" dirty="0"/>
          </a:p>
        </p:txBody>
      </p:sp>
    </p:spTree>
    <p:extLst>
      <p:ext uri="{BB962C8B-B14F-4D97-AF65-F5344CB8AC3E}">
        <p14:creationId xmlns:p14="http://schemas.microsoft.com/office/powerpoint/2010/main" val="201275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arcconlin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realcleareducation.com/articles/2014/12/09/common_core_future_elections_heat_map_1140.html#ma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parcconline.org/maryland" TargetMode="External"/><Relationship Id="rId13" Type="http://schemas.openxmlformats.org/officeDocument/2006/relationships/hyperlink" Target="http://www.parcconline.org/rhode-island" TargetMode="External"/><Relationship Id="rId3" Type="http://schemas.openxmlformats.org/officeDocument/2006/relationships/hyperlink" Target="http://www.parcconline.org/" TargetMode="External"/><Relationship Id="rId7" Type="http://schemas.openxmlformats.org/officeDocument/2006/relationships/hyperlink" Target="http://www.parcconline.org/illinois" TargetMode="External"/><Relationship Id="rId12" Type="http://schemas.openxmlformats.org/officeDocument/2006/relationships/hyperlink" Target="http://www.parcconline.org/ohio"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parcconline.org/district-columbia" TargetMode="External"/><Relationship Id="rId11" Type="http://schemas.openxmlformats.org/officeDocument/2006/relationships/hyperlink" Target="http://www.parcconline.org/new-mexico" TargetMode="External"/><Relationship Id="rId5" Type="http://schemas.openxmlformats.org/officeDocument/2006/relationships/hyperlink" Target="http://www.parcconline.org/colorado" TargetMode="External"/><Relationship Id="rId10" Type="http://schemas.openxmlformats.org/officeDocument/2006/relationships/hyperlink" Target="http://www.parcconline.org/new-jersey" TargetMode="External"/><Relationship Id="rId4" Type="http://schemas.openxmlformats.org/officeDocument/2006/relationships/hyperlink" Target="http://www.parcconline.org/arkansas" TargetMode="External"/><Relationship Id="rId9" Type="http://schemas.openxmlformats.org/officeDocument/2006/relationships/hyperlink" Target="http://www.parcconline.org/mississippi" TargetMode="External"/><Relationship Id="rId14" Type="http://schemas.openxmlformats.org/officeDocument/2006/relationships/hyperlink" Target="http://blogs.edweek.org/edweek/curriculum/2014/06/the_portion_of_students_not.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normAutofit fontScale="85000" lnSpcReduction="20000"/>
          </a:bodyPr>
          <a:lstStyle/>
          <a:p>
            <a:pPr defTabSz="914265">
              <a:defRPr/>
            </a:pPr>
            <a:r>
              <a:rPr lang="en-US" b="1" u="none" dirty="0" smtClean="0"/>
              <a:t>Glenn</a:t>
            </a:r>
          </a:p>
          <a:p>
            <a:pPr defTabSz="914265">
              <a:defRPr/>
            </a:pPr>
            <a:endParaRPr lang="en-US" u="none" dirty="0" smtClean="0"/>
          </a:p>
          <a:p>
            <a:pPr defTabSz="914265">
              <a:defRPr/>
            </a:pPr>
            <a:r>
              <a:rPr lang="en-US" u="none" dirty="0" smtClean="0"/>
              <a:t>Welcome to Plainfield 202’s 3 Year Common Core Community Engagement Plan</a:t>
            </a:r>
          </a:p>
          <a:p>
            <a:pPr defTabSz="914265">
              <a:defRPr/>
            </a:pPr>
            <a:endParaRPr lang="en-US" dirty="0"/>
          </a:p>
          <a:p>
            <a:pPr defTabSz="914265">
              <a:defRPr/>
            </a:pPr>
            <a:r>
              <a:rPr lang="en-US" dirty="0" smtClean="0"/>
              <a:t>Introduce D202 Staff</a:t>
            </a:r>
            <a:endParaRPr lang="en-US" dirty="0"/>
          </a:p>
          <a:p>
            <a:pPr defTabSz="914265">
              <a:defRPr/>
            </a:pPr>
            <a:endParaRPr lang="en-US" u="none" dirty="0" smtClean="0"/>
          </a:p>
          <a:p>
            <a:pPr defTabSz="914265">
              <a:defRPr/>
            </a:pPr>
            <a:r>
              <a:rPr lang="en-US" u="sng" dirty="0" smtClean="0"/>
              <a:t>Organizational Items:</a:t>
            </a:r>
          </a:p>
          <a:p>
            <a:pPr defTabSz="914265">
              <a:defRPr/>
            </a:pPr>
            <a:endParaRPr lang="en-US" dirty="0" smtClean="0"/>
          </a:p>
          <a:p>
            <a:pPr defTabSz="914265">
              <a:defRPr/>
            </a:pPr>
            <a:r>
              <a:rPr lang="en-US" baseline="0" dirty="0" smtClean="0"/>
              <a:t>1 Hour time limit, 30 minute presentation, 30 minute for questions</a:t>
            </a:r>
          </a:p>
          <a:p>
            <a:pPr defTabSz="914265">
              <a:defRPr/>
            </a:pPr>
            <a:endParaRPr lang="en-US" dirty="0" smtClean="0"/>
          </a:p>
          <a:p>
            <a:pPr defTabSz="914265">
              <a:defRPr/>
            </a:pPr>
            <a:r>
              <a:rPr lang="en-US" dirty="0" smtClean="0"/>
              <a:t>????? Handouts at end of presentation: FAQ’s, Specifics for ELL/ IEP students,</a:t>
            </a:r>
            <a:r>
              <a:rPr lang="en-US" baseline="0" dirty="0" smtClean="0"/>
              <a:t> Parent Handouts with specific recommendations, D202 Road map, Website</a:t>
            </a:r>
            <a:endParaRPr lang="en-US" dirty="0" smtClean="0"/>
          </a:p>
          <a:p>
            <a:pPr defTabSz="914265">
              <a:defRPr/>
            </a:pPr>
            <a:endParaRPr lang="en-US" dirty="0" smtClean="0"/>
          </a:p>
          <a:p>
            <a:pPr defTabSz="914265">
              <a:defRPr/>
            </a:pPr>
            <a:r>
              <a:rPr lang="en-US" baseline="0" dirty="0" smtClean="0"/>
              <a:t>?’s @ End</a:t>
            </a:r>
          </a:p>
          <a:p>
            <a:pPr defTabSz="914265">
              <a:defRPr/>
            </a:pPr>
            <a:endParaRPr lang="en-US" dirty="0" smtClean="0"/>
          </a:p>
          <a:p>
            <a:pPr defTabSz="914265">
              <a:defRPr/>
            </a:pPr>
            <a:r>
              <a:rPr lang="en-US" dirty="0" smtClean="0"/>
              <a:t>Broad Picture – CCSS/PARCC/ 3 Year Plan</a:t>
            </a:r>
          </a:p>
          <a:p>
            <a:pPr defTabSz="914265">
              <a:defRPr/>
            </a:pPr>
            <a:endParaRPr lang="en-US" dirty="0" smtClean="0"/>
          </a:p>
          <a:p>
            <a:pPr defTabSz="914265">
              <a:defRPr/>
            </a:pPr>
            <a:r>
              <a:rPr lang="en-US" b="1" i="0" dirty="0" smtClean="0"/>
              <a:t>Goals</a:t>
            </a:r>
            <a:r>
              <a:rPr lang="en-US" b="1" i="0" baseline="0" dirty="0" smtClean="0"/>
              <a:t> of Community Engagement Plan</a:t>
            </a:r>
            <a:endParaRPr lang="en-US" b="1" i="0" dirty="0" smtClean="0"/>
          </a:p>
          <a:p>
            <a:pPr defTabSz="914265">
              <a:defRPr/>
            </a:pPr>
            <a:r>
              <a:rPr lang="en-US" dirty="0" smtClean="0"/>
              <a:t>CCSS and PARCC test  are state of Illinois Initiatives</a:t>
            </a:r>
          </a:p>
          <a:p>
            <a:pPr defTabSz="914265">
              <a:defRPr/>
            </a:pPr>
            <a:endParaRPr lang="en-US" dirty="0" smtClean="0"/>
          </a:p>
          <a:p>
            <a:pPr marL="0" lvl="7" defTabSz="914265">
              <a:defRPr/>
            </a:pPr>
            <a:r>
              <a:rPr lang="en-US" b="0" dirty="0" smtClean="0"/>
              <a:t>CCSS itself has the potential to be a positive force in education, but the success of our students will rise and fall on how it is implemented in</a:t>
            </a:r>
            <a:r>
              <a:rPr lang="en-US" b="0" baseline="0" dirty="0" smtClean="0"/>
              <a:t> school districts across Illinois</a:t>
            </a:r>
            <a:r>
              <a:rPr lang="en-US" b="0" dirty="0" smtClean="0"/>
              <a:t>.</a:t>
            </a:r>
          </a:p>
          <a:p>
            <a:pPr marL="0" lvl="7" defTabSz="914265">
              <a:defRPr/>
            </a:pPr>
            <a:endParaRPr lang="en-US" b="0" dirty="0" smtClean="0"/>
          </a:p>
          <a:p>
            <a:pPr marL="0" lvl="7" defTabSz="914265">
              <a:defRPr/>
            </a:pPr>
            <a:r>
              <a:rPr lang="en-US" sz="1200" dirty="0" smtClean="0">
                <a:solidFill>
                  <a:srgbClr val="FFFF00"/>
                </a:solidFill>
                <a:latin typeface="Calibri" pitchFamily="34" charset="0"/>
              </a:rPr>
              <a:t>Community relations program is aimed at focusing on the relationships of stakeholders, with an overall goal of improving student achievement.</a:t>
            </a:r>
            <a:endParaRPr lang="en-US" b="0" dirty="0" smtClean="0"/>
          </a:p>
          <a:p>
            <a:pPr marL="0" lvl="7" defTabSz="914265">
              <a:defRPr/>
            </a:pPr>
            <a:endParaRPr lang="en-US" b="1" dirty="0" smtClean="0">
              <a:latin typeface="Perpetua" pitchFamily="-112" charset="0"/>
            </a:endParaRPr>
          </a:p>
          <a:p>
            <a:pPr defTabSz="914265">
              <a:defRPr/>
            </a:pPr>
            <a:r>
              <a:rPr lang="en-US" b="1" u="sng" dirty="0" smtClean="0"/>
              <a:t>Implemented in District 202  :</a:t>
            </a:r>
          </a:p>
          <a:p>
            <a:pPr defTabSz="914265">
              <a:defRPr/>
            </a:pPr>
            <a:r>
              <a:rPr lang="en-US" b="0" u="sng" dirty="0" smtClean="0"/>
              <a:t>Students</a:t>
            </a:r>
            <a:r>
              <a:rPr lang="en-US" b="0" u="none" baseline="0" dirty="0" smtClean="0"/>
              <a:t> will be self directed, problem solvers better prepared for the world of work or college.</a:t>
            </a:r>
          </a:p>
          <a:p>
            <a:pPr defTabSz="914265">
              <a:defRPr/>
            </a:pPr>
            <a:r>
              <a:rPr lang="en-US" b="0" u="none" baseline="0" dirty="0" smtClean="0"/>
              <a:t>Content – Critical Thinking, Creativity, </a:t>
            </a:r>
          </a:p>
          <a:p>
            <a:pPr defTabSz="914265">
              <a:defRPr/>
            </a:pPr>
            <a:r>
              <a:rPr lang="en-US" b="0" u="none" baseline="0" dirty="0" smtClean="0"/>
              <a:t>Character –Perseverance, Academic Resilience</a:t>
            </a:r>
          </a:p>
          <a:p>
            <a:pPr defTabSz="914265">
              <a:defRPr/>
            </a:pPr>
            <a:endParaRPr lang="en-US" i="1" dirty="0"/>
          </a:p>
          <a:p>
            <a:pPr defTabSz="914265">
              <a:defRPr/>
            </a:pPr>
            <a:r>
              <a:rPr lang="en-US" b="1" u="sng" dirty="0" smtClean="0"/>
              <a:t>Purpose of Presentation:</a:t>
            </a:r>
          </a:p>
          <a:p>
            <a:pPr defTabSz="914265">
              <a:defRPr/>
            </a:pPr>
            <a:endParaRPr lang="en-US" b="0" u="none" baseline="0" dirty="0" smtClean="0"/>
          </a:p>
          <a:p>
            <a:pPr marL="171424" indent="-171424" defTabSz="914265">
              <a:buFont typeface="Arial" panose="020B0604020202020204" pitchFamily="34" charset="0"/>
              <a:buChar char="•"/>
              <a:defRPr/>
            </a:pPr>
            <a:r>
              <a:rPr lang="en-US" dirty="0" smtClean="0"/>
              <a:t>Update on National</a:t>
            </a:r>
            <a:r>
              <a:rPr lang="en-US" baseline="0" dirty="0" smtClean="0"/>
              <a:t> / State Landscape CCSS/PARCC</a:t>
            </a:r>
            <a:endParaRPr lang="en-US" dirty="0" smtClean="0"/>
          </a:p>
          <a:p>
            <a:pPr marL="171424" indent="-171424" defTabSz="914265">
              <a:buFont typeface="Arial" panose="020B0604020202020204" pitchFamily="34" charset="0"/>
              <a:buChar char="•"/>
              <a:defRPr/>
            </a:pPr>
            <a:r>
              <a:rPr lang="en-US" dirty="0" smtClean="0"/>
              <a:t>Overview of D202 District</a:t>
            </a:r>
            <a:r>
              <a:rPr lang="en-US" baseline="0" dirty="0" smtClean="0"/>
              <a:t> 202’s CE plan Common Core / PARCC</a:t>
            </a:r>
          </a:p>
          <a:p>
            <a:pPr marL="171424" indent="-171424" defTabSz="914265">
              <a:buFont typeface="Arial" panose="020B0604020202020204" pitchFamily="34" charset="0"/>
              <a:buChar char="•"/>
              <a:defRPr/>
            </a:pPr>
            <a:r>
              <a:rPr lang="en-US" baseline="0" dirty="0" smtClean="0"/>
              <a:t>Impact of CE plan on D202 practice </a:t>
            </a:r>
          </a:p>
          <a:p>
            <a:endParaRPr lang="en-US" dirty="0"/>
          </a:p>
          <a:p>
            <a:r>
              <a:rPr lang="en-US" b="1" dirty="0" smtClean="0"/>
              <a:t>Review of National Landscape</a:t>
            </a:r>
          </a:p>
          <a:p>
            <a:pPr defTabSz="914265">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1</a:t>
            </a:fld>
            <a:endParaRPr lang="en-US" dirty="0"/>
          </a:p>
        </p:txBody>
      </p:sp>
    </p:spTree>
    <p:extLst>
      <p:ext uri="{BB962C8B-B14F-4D97-AF65-F5344CB8AC3E}">
        <p14:creationId xmlns:p14="http://schemas.microsoft.com/office/powerpoint/2010/main" val="210650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1300" y="617538"/>
            <a:ext cx="3602038" cy="2703512"/>
          </a:xfrm>
        </p:spPr>
      </p:sp>
      <p:sp>
        <p:nvSpPr>
          <p:cNvPr id="3" name="Notes Placeholder 2"/>
          <p:cNvSpPr>
            <a:spLocks noGrp="1"/>
          </p:cNvSpPr>
          <p:nvPr>
            <p:ph type="body" idx="1"/>
          </p:nvPr>
        </p:nvSpPr>
        <p:spPr/>
        <p:txBody>
          <a:bodyPr>
            <a:normAutofit lnSpcReduction="10000"/>
          </a:bodyPr>
          <a:lstStyle/>
          <a:p>
            <a:r>
              <a:rPr lang="en-US" b="0" u="none" dirty="0" smtClean="0"/>
              <a:t>Mina</a:t>
            </a:r>
          </a:p>
          <a:p>
            <a:endParaRPr lang="en-US" b="1" u="sng" dirty="0" smtClean="0"/>
          </a:p>
          <a:p>
            <a:r>
              <a:rPr lang="en-US" b="1" u="sng" dirty="0" smtClean="0"/>
              <a:t>When fully implemented in District 202:</a:t>
            </a:r>
          </a:p>
          <a:p>
            <a:endParaRPr lang="en-US" b="1" u="sng" dirty="0"/>
          </a:p>
          <a:p>
            <a:r>
              <a:rPr lang="en-US" b="1" u="sng" dirty="0" smtClean="0"/>
              <a:t>Our Students:</a:t>
            </a:r>
            <a:endParaRPr lang="en-US" b="1" u="sng" dirty="0"/>
          </a:p>
          <a:p>
            <a:pPr defTabSz="914265">
              <a:defRPr/>
            </a:pPr>
            <a:endParaRPr lang="en-US" u="sng" dirty="0"/>
          </a:p>
          <a:p>
            <a:pPr defTabSz="914265">
              <a:defRPr/>
            </a:pPr>
            <a:r>
              <a:rPr lang="en-US" dirty="0" smtClean="0"/>
              <a:t>will </a:t>
            </a:r>
            <a:r>
              <a:rPr lang="en-US" dirty="0"/>
              <a:t>be self directed, problem solvers more prepared for an evolving world than they have before.</a:t>
            </a:r>
          </a:p>
          <a:p>
            <a:pPr defTabSz="914265">
              <a:defRPr/>
            </a:pPr>
            <a:endParaRPr lang="en-US" dirty="0"/>
          </a:p>
          <a:p>
            <a:pPr defTabSz="914265">
              <a:defRPr/>
            </a:pPr>
            <a:r>
              <a:rPr lang="en-US" dirty="0"/>
              <a:t>Content – Critical Thinking, Creativity, Curiosity</a:t>
            </a:r>
          </a:p>
          <a:p>
            <a:pPr defTabSz="914265">
              <a:defRPr/>
            </a:pPr>
            <a:endParaRPr lang="en-US" dirty="0"/>
          </a:p>
          <a:p>
            <a:pPr defTabSz="914265">
              <a:defRPr/>
            </a:pPr>
            <a:r>
              <a:rPr lang="en-US" dirty="0"/>
              <a:t>Character – Self-discipline, Perseverance, Academic </a:t>
            </a:r>
            <a:r>
              <a:rPr lang="en-US" dirty="0" smtClean="0"/>
              <a:t>Resilience</a:t>
            </a:r>
          </a:p>
          <a:p>
            <a:pPr defTabSz="914265">
              <a:defRPr/>
            </a:pPr>
            <a:endParaRPr lang="en-US" dirty="0"/>
          </a:p>
          <a:p>
            <a:r>
              <a:rPr lang="en-US" b="1" u="sng" dirty="0" smtClean="0"/>
              <a:t>Our Teachers:</a:t>
            </a:r>
          </a:p>
          <a:p>
            <a:pPr>
              <a:defRPr/>
            </a:pPr>
            <a:r>
              <a:rPr lang="en-US" dirty="0" smtClean="0"/>
              <a:t>Collaborate and create model lesson plans.</a:t>
            </a:r>
          </a:p>
          <a:p>
            <a:pPr>
              <a:defRPr/>
            </a:pPr>
            <a:r>
              <a:rPr lang="en-US" dirty="0" smtClean="0"/>
              <a:t>Exchanging </a:t>
            </a:r>
            <a:r>
              <a:rPr lang="en-US" dirty="0"/>
              <a:t>ideas about what works and what does </a:t>
            </a:r>
            <a:r>
              <a:rPr lang="en-US" dirty="0" smtClean="0"/>
              <a:t>not</a:t>
            </a:r>
          </a:p>
          <a:p>
            <a:r>
              <a:rPr lang="en-US" dirty="0">
                <a:latin typeface="Times" pitchFamily="-112" charset="0"/>
                <a:ea typeface="ＭＳ Ｐゴシック" pitchFamily="-112" charset="-128"/>
              </a:rPr>
              <a:t>Ongoing PD for staff</a:t>
            </a:r>
          </a:p>
          <a:p>
            <a:endParaRPr lang="en-US" dirty="0"/>
          </a:p>
          <a:p>
            <a:pPr>
              <a:defRPr/>
            </a:pPr>
            <a:r>
              <a:rPr lang="en-US" dirty="0" smtClean="0"/>
              <a:t>Teachers </a:t>
            </a:r>
            <a:r>
              <a:rPr lang="en-US" dirty="0"/>
              <a:t>have noticed increased rigor, stressed, </a:t>
            </a:r>
            <a:r>
              <a:rPr lang="en-US" dirty="0" smtClean="0"/>
              <a:t>working </a:t>
            </a:r>
            <a:r>
              <a:rPr lang="en-US" dirty="0"/>
              <a:t>together more</a:t>
            </a:r>
          </a:p>
          <a:p>
            <a:endParaRPr lang="en-US" dirty="0" smtClean="0"/>
          </a:p>
          <a:p>
            <a:r>
              <a:rPr lang="en-US" dirty="0" smtClean="0"/>
              <a:t>Longer wait time, longer think time</a:t>
            </a:r>
          </a:p>
          <a:p>
            <a:endParaRPr lang="en-US" dirty="0"/>
          </a:p>
          <a:p>
            <a:r>
              <a:rPr lang="en-US" b="1" dirty="0" smtClean="0"/>
              <a:t>Our Principals:</a:t>
            </a:r>
          </a:p>
          <a:p>
            <a:r>
              <a:rPr lang="en-US" b="0" dirty="0" smtClean="0"/>
              <a:t>Look </a:t>
            </a:r>
            <a:r>
              <a:rPr lang="en-US" b="0" dirty="0" err="1" smtClean="0"/>
              <a:t>fors</a:t>
            </a:r>
            <a:r>
              <a:rPr lang="en-US" b="0" dirty="0" smtClean="0"/>
              <a:t>, teacher support</a:t>
            </a:r>
          </a:p>
          <a:p>
            <a:r>
              <a:rPr lang="en-US" dirty="0" smtClean="0"/>
              <a:t>Ongoing PD</a:t>
            </a:r>
          </a:p>
          <a:p>
            <a:endParaRPr lang="en-US" b="1" dirty="0" smtClean="0"/>
          </a:p>
          <a:p>
            <a:r>
              <a:rPr lang="en-US" b="1" dirty="0" smtClean="0"/>
              <a:t>What does this mean for School Board members?</a:t>
            </a:r>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10</a:t>
            </a:fld>
            <a:endParaRPr lang="en-US" dirty="0"/>
          </a:p>
        </p:txBody>
      </p:sp>
    </p:spTree>
    <p:extLst>
      <p:ext uri="{BB962C8B-B14F-4D97-AF65-F5344CB8AC3E}">
        <p14:creationId xmlns:p14="http://schemas.microsoft.com/office/powerpoint/2010/main" val="122720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Kevin</a:t>
            </a:r>
          </a:p>
          <a:p>
            <a:endParaRPr lang="en-US" dirty="0" smtClean="0"/>
          </a:p>
          <a:p>
            <a:r>
              <a:rPr lang="en-US" b="1" dirty="0" smtClean="0"/>
              <a:t>Believe</a:t>
            </a:r>
            <a:r>
              <a:rPr lang="en-US" b="1" baseline="0" dirty="0" smtClean="0"/>
              <a:t> in system, process, people, accept changing landscape.</a:t>
            </a:r>
            <a:endParaRPr lang="en-US" b="1" dirty="0" smtClean="0"/>
          </a:p>
          <a:p>
            <a:endParaRPr lang="en-US" dirty="0" smtClean="0"/>
          </a:p>
          <a:p>
            <a:pPr marL="171450" indent="-171450">
              <a:buFont typeface="Arial" panose="020B0604020202020204" pitchFamily="34" charset="0"/>
              <a:buChar char="•"/>
            </a:pPr>
            <a:r>
              <a:rPr lang="en-US" dirty="0" smtClean="0"/>
              <a:t>Focus on students rather than policy</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Emphasize that the standards will help students succeed in  college and careers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new standards emphasize the high-level, core skills that  students will need in the future to be successful in college  and careers.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common core encourages students to read the kinds of  material they will see in the workplace, along with literature  and history.</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Test Scores</a:t>
            </a:r>
            <a:r>
              <a:rPr lang="en-US" baseline="0" dirty="0" smtClean="0"/>
              <a:t> will decline.  </a:t>
            </a:r>
            <a:r>
              <a:rPr lang="en-US" dirty="0" smtClean="0"/>
              <a:t>Proficiency rates on new assessments may not be comparable to  previous assessments.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Lower test scores do not mean that students have learned less  or fallen behind academically.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948AA7E-FC53-4E6B-9A69-66947BF306C2}" type="slidenum">
              <a:rPr lang="en-US" smtClean="0"/>
              <a:pPr/>
              <a:t>11</a:t>
            </a:fld>
            <a:endParaRPr lang="en-US" dirty="0"/>
          </a:p>
        </p:txBody>
      </p:sp>
    </p:spTree>
    <p:extLst>
      <p:ext uri="{BB962C8B-B14F-4D97-AF65-F5344CB8AC3E}">
        <p14:creationId xmlns:p14="http://schemas.microsoft.com/office/powerpoint/2010/main" val="232753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normAutofit lnSpcReduction="10000"/>
          </a:bodyPr>
          <a:lstStyle/>
          <a:p>
            <a:r>
              <a:rPr lang="en-US" b="1" dirty="0" smtClean="0"/>
              <a:t>Glenn</a:t>
            </a:r>
          </a:p>
          <a:p>
            <a:pPr defTabSz="914265">
              <a:defRPr/>
            </a:pPr>
            <a:endParaRPr lang="en-US" b="1" dirty="0" smtClean="0"/>
          </a:p>
          <a:p>
            <a:pPr defTabSz="914265">
              <a:defRPr/>
            </a:pPr>
            <a:r>
              <a:rPr lang="en-US" b="1" dirty="0" smtClean="0"/>
              <a:t>The Road</a:t>
            </a:r>
            <a:r>
              <a:rPr lang="en-US" b="1" baseline="0" dirty="0" smtClean="0"/>
              <a:t> to the Implementation of the Common Core in District 202 is continuing and has been filled with curves and </a:t>
            </a:r>
            <a:r>
              <a:rPr lang="en-US" b="1" baseline="0" dirty="0" err="1" smtClean="0"/>
              <a:t>speedbumps</a:t>
            </a:r>
            <a:r>
              <a:rPr lang="en-US" b="1" baseline="0" dirty="0" smtClean="0"/>
              <a:t> along the way.</a:t>
            </a:r>
          </a:p>
          <a:p>
            <a:pPr defTabSz="914265">
              <a:defRPr/>
            </a:pPr>
            <a:endParaRPr lang="en-US" baseline="0" dirty="0" smtClean="0"/>
          </a:p>
          <a:p>
            <a:pPr defTabSz="914265">
              <a:defRPr/>
            </a:pPr>
            <a:r>
              <a:rPr lang="en-US" dirty="0"/>
              <a:t>T</a:t>
            </a:r>
            <a:r>
              <a:rPr lang="en-US" baseline="0" dirty="0" smtClean="0"/>
              <a:t>his is a multi-year process. </a:t>
            </a:r>
          </a:p>
          <a:p>
            <a:pPr defTabSz="914265">
              <a:defRPr/>
            </a:pPr>
            <a:endParaRPr lang="en-US" dirty="0"/>
          </a:p>
          <a:p>
            <a:r>
              <a:rPr lang="en-US" b="1" dirty="0" smtClean="0"/>
              <a:t>Tips </a:t>
            </a:r>
            <a:r>
              <a:rPr lang="en-US" b="1" dirty="0"/>
              <a:t>for Parents</a:t>
            </a:r>
          </a:p>
          <a:p>
            <a:pPr>
              <a:defRPr/>
            </a:pPr>
            <a:endParaRPr lang="en-US" dirty="0" smtClean="0"/>
          </a:p>
          <a:p>
            <a:pPr>
              <a:defRPr/>
            </a:pPr>
            <a:r>
              <a:rPr lang="en-US" dirty="0" smtClean="0"/>
              <a:t>New- </a:t>
            </a:r>
            <a:r>
              <a:rPr lang="en-US" dirty="0"/>
              <a:t>math</a:t>
            </a:r>
          </a:p>
          <a:p>
            <a:endParaRPr lang="en-US" b="1" dirty="0">
              <a:solidFill>
                <a:srgbClr val="FF0000"/>
              </a:solidFill>
            </a:endParaRPr>
          </a:p>
          <a:p>
            <a:r>
              <a:rPr lang="en-US" dirty="0">
                <a:solidFill>
                  <a:srgbClr val="FF0000"/>
                </a:solidFill>
              </a:rPr>
              <a:t>Create a quiet place for your child to study, and carve out time </a:t>
            </a:r>
            <a:r>
              <a:rPr lang="en-US" i="1" dirty="0">
                <a:solidFill>
                  <a:srgbClr val="FF0000"/>
                </a:solidFill>
              </a:rPr>
              <a:t>every day when your child can concentrate. </a:t>
            </a:r>
          </a:p>
          <a:p>
            <a:endParaRPr lang="en-US" i="1" dirty="0">
              <a:solidFill>
                <a:srgbClr val="FF0000"/>
              </a:solidFill>
            </a:endParaRPr>
          </a:p>
          <a:p>
            <a:r>
              <a:rPr lang="en-US" i="1" dirty="0">
                <a:solidFill>
                  <a:srgbClr val="FF0000"/>
                </a:solidFill>
              </a:rPr>
              <a:t>You should also try to sit </a:t>
            </a:r>
            <a:r>
              <a:rPr lang="en-US" dirty="0">
                <a:solidFill>
                  <a:srgbClr val="FF0000"/>
                </a:solidFill>
              </a:rPr>
              <a:t>down with your child at least once a week for 15 to 30 minutes while he or she works on homework.</a:t>
            </a:r>
          </a:p>
          <a:p>
            <a:endParaRPr lang="en-US" dirty="0">
              <a:solidFill>
                <a:srgbClr val="FF0000"/>
              </a:solidFill>
            </a:endParaRPr>
          </a:p>
          <a:p>
            <a:r>
              <a:rPr lang="en-US" dirty="0">
                <a:solidFill>
                  <a:srgbClr val="FF0000"/>
                </a:solidFill>
              </a:rPr>
              <a:t>Encourage </a:t>
            </a:r>
            <a:r>
              <a:rPr lang="en-US" i="1" dirty="0">
                <a:solidFill>
                  <a:srgbClr val="FF0000"/>
                </a:solidFill>
              </a:rPr>
              <a:t>perseverance, resilience</a:t>
            </a:r>
            <a:r>
              <a:rPr lang="en-US" dirty="0">
                <a:solidFill>
                  <a:srgbClr val="FF0000"/>
                </a:solidFill>
              </a:rPr>
              <a:t>, </a:t>
            </a:r>
            <a:r>
              <a:rPr lang="en-US" i="1" dirty="0">
                <a:solidFill>
                  <a:srgbClr val="FF0000"/>
                </a:solidFill>
              </a:rPr>
              <a:t>problem solving</a:t>
            </a:r>
            <a:r>
              <a:rPr lang="en-US" dirty="0">
                <a:solidFill>
                  <a:srgbClr val="FF0000"/>
                </a:solidFill>
              </a:rPr>
              <a:t>.</a:t>
            </a:r>
            <a:endParaRPr lang="en-US" dirty="0" smtClean="0">
              <a:solidFill>
                <a:srgbClr val="FF0000"/>
              </a:solidFill>
            </a:endParaRPr>
          </a:p>
          <a:p>
            <a:pPr defTabSz="914265">
              <a:defRPr/>
            </a:pPr>
            <a:endParaRPr lang="en-US" b="0" u="sng" dirty="0" smtClean="0"/>
          </a:p>
          <a:p>
            <a:pPr defTabSz="914265">
              <a:defRPr/>
            </a:pPr>
            <a:r>
              <a:rPr lang="en-US" dirty="0" smtClean="0"/>
              <a:t>There are no easy answers.  Across the country school</a:t>
            </a:r>
            <a:r>
              <a:rPr lang="en-US" baseline="0" dirty="0" smtClean="0"/>
              <a:t> districts are building the car while driving to the Common Core.</a:t>
            </a:r>
            <a:endParaRPr lang="en-US" dirty="0" smtClean="0"/>
          </a:p>
          <a:p>
            <a:pPr defTabSz="914265">
              <a:defRPr/>
            </a:pPr>
            <a:endParaRPr lang="en-US" b="0" u="none" baseline="0" dirty="0" smtClean="0"/>
          </a:p>
          <a:p>
            <a:pPr defTabSz="914265">
              <a:defRPr/>
            </a:pPr>
            <a:r>
              <a:rPr lang="en-US" b="0" u="none" baseline="0" dirty="0" smtClean="0"/>
              <a:t>We believe higher, clearer, deeper standards are good for students and </a:t>
            </a:r>
            <a:r>
              <a:rPr lang="en-US" dirty="0" smtClean="0"/>
              <a:t>D202 is</a:t>
            </a:r>
            <a:r>
              <a:rPr lang="en-US" baseline="0" dirty="0" smtClean="0"/>
              <a:t> involving the right people, taking the proper steps, and continue to work to </a:t>
            </a:r>
            <a:r>
              <a:rPr lang="en-US" dirty="0" smtClean="0"/>
              <a:t>insure our students will be </a:t>
            </a:r>
            <a:r>
              <a:rPr lang="en-US" b="0" u="none" baseline="0" dirty="0" smtClean="0"/>
              <a:t>successful.</a:t>
            </a:r>
            <a:endParaRPr lang="en-US" dirty="0" smtClean="0"/>
          </a:p>
          <a:p>
            <a:pPr defTabSz="914265">
              <a:defRPr/>
            </a:pPr>
            <a:endParaRPr lang="en-US" b="1" baseline="0" dirty="0" smtClean="0"/>
          </a:p>
          <a:p>
            <a:pPr defTabSz="914265">
              <a:defRPr/>
            </a:pPr>
            <a:r>
              <a:rPr lang="en-US" b="1" dirty="0" smtClean="0"/>
              <a:t>?’s</a:t>
            </a:r>
            <a:endParaRPr lang="en-US" b="1" baseline="0" dirty="0" smtClean="0"/>
          </a:p>
          <a:p>
            <a:pPr defTabSz="914265">
              <a:defRPr/>
            </a:pPr>
            <a:endParaRPr lang="en-US" b="0" u="none" dirty="0" smtClean="0"/>
          </a:p>
          <a:p>
            <a:endParaRPr lang="en-US" dirty="0" smtClean="0"/>
          </a:p>
          <a:p>
            <a:pPr defTabSz="914265">
              <a:defRPr/>
            </a:pPr>
            <a:endParaRPr lang="en-US" dirty="0" smtClean="0"/>
          </a:p>
          <a:p>
            <a:pPr defTabSz="914265">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12</a:t>
            </a:fld>
            <a:endParaRPr lang="en-US" dirty="0"/>
          </a:p>
        </p:txBody>
      </p:sp>
    </p:spTree>
    <p:extLst>
      <p:ext uri="{BB962C8B-B14F-4D97-AF65-F5344CB8AC3E}">
        <p14:creationId xmlns:p14="http://schemas.microsoft.com/office/powerpoint/2010/main" val="3298859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effectLst/>
                <a:latin typeface="+mn-lt"/>
                <a:ea typeface="+mn-ea"/>
                <a:cs typeface="+mn-cs"/>
              </a:rPr>
              <a:t>The Common Core State Standards(CCSS) have the potential to be a positive force in education, but the success of students will rise and fall on how the standards are locally integrated into curriculum, instruction, and assessment in school districts across Illinois.  </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Why ? What is CCSS and PARCC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Common Core State Standards initiative was led by the National Governor’s Association (NGA) and the Council of Chief State Schools Officers (CCSSO) and established a single set of clear educational standards for kindergarten through 12th grade in English language arts and mathematics. Raising standards for students is not a new.  A number of federal initiatives have attempted to raise standards and improve student achievement including a N</a:t>
            </a:r>
            <a:r>
              <a:rPr lang="en-US" sz="1200" i="1" kern="1200" dirty="0" smtClean="0">
                <a:solidFill>
                  <a:schemeClr val="tx1"/>
                </a:solidFill>
                <a:effectLst/>
                <a:latin typeface="+mn-lt"/>
                <a:ea typeface="+mn-ea"/>
                <a:cs typeface="+mn-cs"/>
              </a:rPr>
              <a:t>ation at Risk (1983)</a:t>
            </a:r>
            <a:r>
              <a:rPr lang="en-US" sz="1200" kern="1200" dirty="0" smtClean="0">
                <a:solidFill>
                  <a:schemeClr val="tx1"/>
                </a:solidFill>
                <a:effectLst/>
                <a:latin typeface="+mn-lt"/>
                <a:ea typeface="+mn-ea"/>
                <a:cs typeface="+mn-cs"/>
              </a:rPr>
              <a:t> to </a:t>
            </a:r>
            <a:r>
              <a:rPr lang="en-US" sz="1200" i="1" kern="1200" dirty="0" smtClean="0">
                <a:solidFill>
                  <a:schemeClr val="tx1"/>
                </a:solidFill>
                <a:effectLst/>
                <a:latin typeface="+mn-lt"/>
                <a:ea typeface="+mn-ea"/>
                <a:cs typeface="+mn-cs"/>
              </a:rPr>
              <a:t>No Child Left Behind (2002)</a:t>
            </a:r>
            <a:r>
              <a:rPr lang="en-US" sz="1200" kern="1200" dirty="0" smtClean="0">
                <a:solidFill>
                  <a:schemeClr val="tx1"/>
                </a:solidFill>
                <a:effectLst/>
                <a:latin typeface="+mn-lt"/>
                <a:ea typeface="+mn-ea"/>
                <a:cs typeface="+mn-cs"/>
              </a:rPr>
              <a:t>. Under </a:t>
            </a:r>
            <a:r>
              <a:rPr lang="en-US" sz="1200" i="1" kern="1200" dirty="0" smtClean="0">
                <a:solidFill>
                  <a:schemeClr val="tx1"/>
                </a:solidFill>
                <a:effectLst/>
                <a:latin typeface="+mn-lt"/>
                <a:ea typeface="+mn-ea"/>
                <a:cs typeface="+mn-cs"/>
              </a:rPr>
              <a:t>No Child Left Behind</a:t>
            </a:r>
            <a:r>
              <a:rPr lang="en-US" sz="1200" kern="1200" dirty="0" smtClean="0">
                <a:solidFill>
                  <a:schemeClr val="tx1"/>
                </a:solidFill>
                <a:effectLst/>
                <a:latin typeface="+mn-lt"/>
                <a:ea typeface="+mn-ea"/>
                <a:cs typeface="+mn-cs"/>
              </a:rPr>
              <a:t> states established assessments with different proficiency levels and standards.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response to states lowering their standards to more easily meet </a:t>
            </a:r>
            <a:r>
              <a:rPr lang="en-US" sz="1200" i="1" kern="1200" dirty="0" smtClean="0">
                <a:solidFill>
                  <a:schemeClr val="tx1"/>
                </a:solidFill>
                <a:effectLst/>
                <a:latin typeface="+mn-lt"/>
                <a:ea typeface="+mn-ea"/>
                <a:cs typeface="+mn-cs"/>
              </a:rPr>
              <a:t>NCLB </a:t>
            </a:r>
            <a:r>
              <a:rPr lang="en-US" sz="1200" kern="1200" dirty="0" smtClean="0">
                <a:solidFill>
                  <a:schemeClr val="tx1"/>
                </a:solidFill>
                <a:effectLst/>
                <a:latin typeface="+mn-lt"/>
                <a:ea typeface="+mn-ea"/>
                <a:cs typeface="+mn-cs"/>
              </a:rPr>
              <a:t>progress goals the National Governors Association wanted a common set of standards and assessments that all states would agree to join. Governors and State Superintendents of Education enlisted experts to draft and review the standards before opening them up for public comment and finalizing them. The National Governors Association released the Common Core standards on June 2, 2010; later that month Illinois adopted the standards.  By 2011, encouraged by the federal Race to the Top initiative, forty-five states adopted the benchmarks that detail what students should learn at each grade level.</a:t>
            </a:r>
          </a:p>
          <a:p>
            <a:r>
              <a:rPr lang="en-US" sz="1200" kern="1200" dirty="0" smtClean="0">
                <a:solidFill>
                  <a:schemeClr val="tx1"/>
                </a:solidFill>
                <a:effectLst/>
                <a:latin typeface="+mn-lt"/>
                <a:ea typeface="+mn-ea"/>
                <a:cs typeface="+mn-cs"/>
              </a:rPr>
              <a:t>Beginning in the 2014-2015 school year Illinois students will take the </a:t>
            </a:r>
            <a:r>
              <a:rPr lang="en-US" sz="1200" u="none" strike="noStrike" kern="1200" dirty="0" smtClean="0">
                <a:solidFill>
                  <a:schemeClr val="tx1"/>
                </a:solidFill>
                <a:effectLst/>
                <a:latin typeface="+mn-lt"/>
                <a:ea typeface="+mn-ea"/>
                <a:cs typeface="+mn-cs"/>
                <a:hlinkClick r:id="rId3"/>
              </a:rPr>
              <a:t>Partnership for Assessment of Readiness for College and Career</a:t>
            </a:r>
            <a:r>
              <a:rPr lang="en-US" sz="1200" kern="1200" dirty="0" smtClean="0">
                <a:solidFill>
                  <a:schemeClr val="tx1"/>
                </a:solidFill>
                <a:effectLst/>
                <a:latin typeface="+mn-lt"/>
                <a:ea typeface="+mn-ea"/>
                <a:cs typeface="+mn-cs"/>
              </a:rPr>
              <a:t> (PARCC) assessment to measure their learning.  As the PARCC assessment gets closer to implementation the Common Core has received much more attention.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change to the CCSS standards in American classrooms stayed mostly out of the public radar until 2013 where backlash began to grow in states like New York, where new Common Core tests had sent scores plummeting, and Indiana, where conservatives were leery of the Obama administration’s support of the standards.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early 2014 the changes in American classrooms began to hit mainstream as CCSS was a topic on Facebook, Twitter, YouTube, and material for television pundits and comedians. </a:t>
            </a:r>
          </a:p>
          <a:p>
            <a:r>
              <a:rPr lang="en-US" sz="1200" kern="1200" dirty="0" smtClean="0">
                <a:solidFill>
                  <a:schemeClr val="tx1"/>
                </a:solidFill>
                <a:effectLst/>
                <a:latin typeface="+mn-lt"/>
                <a:ea typeface="+mn-ea"/>
                <a:cs typeface="+mn-cs"/>
              </a:rPr>
              <a:t>The public opposition has been voiced both by bi-partisan political groups who fear expanded federal control and by teachers unions worried about the consequences for teacher evaluation. State legislators have received pushback from community members and politicians are using Common Core as a platform.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48AA7E-FC53-4E6B-9A69-66947BF306C2}" type="slidenum">
              <a:rPr lang="en-US" smtClean="0"/>
              <a:pPr/>
              <a:t>13</a:t>
            </a:fld>
            <a:endParaRPr lang="en-US" dirty="0"/>
          </a:p>
        </p:txBody>
      </p:sp>
    </p:spTree>
    <p:extLst>
      <p:ext uri="{BB962C8B-B14F-4D97-AF65-F5344CB8AC3E}">
        <p14:creationId xmlns:p14="http://schemas.microsoft.com/office/powerpoint/2010/main" val="843536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u="sng" kern="1200" dirty="0" smtClean="0">
                <a:solidFill>
                  <a:schemeClr val="tx1"/>
                </a:solidFill>
                <a:effectLst/>
                <a:latin typeface="+mn-lt"/>
                <a:ea typeface="+mn-ea"/>
                <a:cs typeface="+mn-cs"/>
              </a:rPr>
              <a:t>Support for CCSS Slipped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Indiana, Missouri, Oklahoma, North Carolina and South Carolina have all dropped Common Core standards after initially adopting them, and Missouri, North and South Carolina are still using the standards while they develop alternatives. Alaska, Nebraska, Texas and Virginia never adopted the standards. In 2014 there were 77 bills introduced in state legislatures to limit or halt implementation of Common Core, with more expected next year.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most states remain committed to the standards, a number of public polls share that support for the  Common Core State Standards slipped noticeably between 2013 and 2014.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http://www.realcleareducation.com/articles/2014/12/09/common_core_future_elections_heat_map_1140.html#map</a:t>
            </a:r>
            <a:r>
              <a:rPr lang="en-US" dirty="0" smtClean="0"/>
              <a:t> </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14</a:t>
            </a:fld>
            <a:endParaRPr lang="en-US" dirty="0"/>
          </a:p>
        </p:txBody>
      </p:sp>
    </p:spTree>
    <p:extLst>
      <p:ext uri="{BB962C8B-B14F-4D97-AF65-F5344CB8AC3E}">
        <p14:creationId xmlns:p14="http://schemas.microsoft.com/office/powerpoint/2010/main" val="1196059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Publishers, school districts and teachers have mostly been left to their own devices to figure out how to meet the higher demands of Common Core.  Since adoption in June 2010 school districts have taken different approaches to resources and professional development.  Some districts have assembled their own curriculum from scratch, others have spent money on newly developed curriculum materials.  </a:t>
            </a:r>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15</a:t>
            </a:fld>
            <a:endParaRPr lang="en-US" dirty="0"/>
          </a:p>
        </p:txBody>
      </p:sp>
    </p:spTree>
    <p:extLst>
      <p:ext uri="{BB962C8B-B14F-4D97-AF65-F5344CB8AC3E}">
        <p14:creationId xmlns:p14="http://schemas.microsoft.com/office/powerpoint/2010/main" val="217475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normAutofit fontScale="85000" lnSpcReduction="20000"/>
          </a:bodyPr>
          <a:lstStyle/>
          <a:p>
            <a:r>
              <a:rPr lang="en-US" b="1" dirty="0" smtClean="0"/>
              <a:t>Glenn</a:t>
            </a:r>
          </a:p>
          <a:p>
            <a:endParaRPr lang="en-US" b="1" dirty="0" smtClean="0"/>
          </a:p>
          <a:p>
            <a:r>
              <a:rPr lang="en-US" b="1" dirty="0" smtClean="0"/>
              <a:t>Common</a:t>
            </a:r>
            <a:r>
              <a:rPr lang="en-US" b="1" baseline="0" dirty="0" smtClean="0"/>
              <a:t> Core arose from No Child Left Behind, D202 Implementing</a:t>
            </a:r>
            <a:r>
              <a:rPr lang="en-US" b="1" dirty="0" smtClean="0"/>
              <a:t> due to Illinois</a:t>
            </a:r>
            <a:endParaRPr lang="en-US" b="1" baseline="0" dirty="0" smtClean="0"/>
          </a:p>
          <a:p>
            <a:endParaRPr lang="en-US" b="1" baseline="0" dirty="0" smtClean="0"/>
          </a:p>
          <a:p>
            <a:pPr marL="171437" indent="-171437">
              <a:buFont typeface="Arial" panose="020B0604020202020204" pitchFamily="34" charset="0"/>
              <a:buChar char="•"/>
            </a:pPr>
            <a:r>
              <a:rPr lang="en-US" dirty="0"/>
              <a:t>1983 – Nation at Risk – Seminal Report not keeping up with International Competition.  Calls for increased standards and a nationwide system of assessments.</a:t>
            </a:r>
          </a:p>
          <a:p>
            <a:pPr marL="171437" indent="-171437">
              <a:buFont typeface="Arial" panose="020B0604020202020204" pitchFamily="34" charset="0"/>
              <a:buChar char="•"/>
            </a:pPr>
            <a:r>
              <a:rPr lang="en-US" dirty="0"/>
              <a:t> 1991 – America 2000 – President Bush 1</a:t>
            </a:r>
            <a:r>
              <a:rPr lang="en-US" baseline="30000" dirty="0"/>
              <a:t>st</a:t>
            </a:r>
            <a:r>
              <a:rPr lang="en-US" dirty="0"/>
              <a:t> one, calls for national standards and tests. Does not pass in Congress</a:t>
            </a:r>
          </a:p>
          <a:p>
            <a:pPr marL="171437" indent="-171437">
              <a:buFont typeface="Arial" panose="020B0604020202020204" pitchFamily="34" charset="0"/>
              <a:buChar char="•"/>
            </a:pPr>
            <a:r>
              <a:rPr lang="en-US" dirty="0"/>
              <a:t> 1994 – Goals 2000- President Clinton calls for harder standards.  Does not pass in Congress.</a:t>
            </a:r>
          </a:p>
          <a:p>
            <a:pPr marL="171437" indent="-171437">
              <a:buFont typeface="Arial" panose="020B0604020202020204" pitchFamily="34" charset="0"/>
              <a:buChar char="•"/>
            </a:pPr>
            <a:r>
              <a:rPr lang="en-US" dirty="0"/>
              <a:t> 2002 – No Child Left Behind  - President Bush 2nd</a:t>
            </a:r>
          </a:p>
          <a:p>
            <a:endParaRPr lang="en-US" b="0" dirty="0" smtClean="0"/>
          </a:p>
          <a:p>
            <a:r>
              <a:rPr lang="en-US" b="0" dirty="0" smtClean="0"/>
              <a:t>No Child Left Behind President Bush’s education law required all states that received federal education funding to develop standards and tests in grades 3-8 and once in high school</a:t>
            </a:r>
            <a:r>
              <a:rPr lang="en-US" dirty="0" smtClean="0"/>
              <a:t>. AYP</a:t>
            </a:r>
          </a:p>
          <a:p>
            <a:endParaRPr lang="en-US" dirty="0" smtClean="0"/>
          </a:p>
          <a:p>
            <a:r>
              <a:rPr lang="en-US" dirty="0" smtClean="0"/>
              <a:t>Under No Child Left Behind states established assessments with different proficiency levels and standards. Some states had easier tests than others.</a:t>
            </a:r>
          </a:p>
          <a:p>
            <a:endParaRPr lang="en-US" dirty="0" smtClean="0"/>
          </a:p>
          <a:p>
            <a:r>
              <a:rPr lang="en-US" dirty="0"/>
              <a:t>States reporting the highest percentage of proficient students had the lowest performance standards. </a:t>
            </a:r>
            <a:endParaRPr lang="en-US" b="0" dirty="0" smtClean="0"/>
          </a:p>
          <a:p>
            <a:endParaRPr lang="en-US" dirty="0" smtClean="0"/>
          </a:p>
          <a:p>
            <a:r>
              <a:rPr lang="en-US" dirty="0" smtClean="0"/>
              <a:t>In response to this, the National Governors Association wanted a common set of standards and assessments that all states would agree to join. </a:t>
            </a:r>
          </a:p>
          <a:p>
            <a:endParaRPr lang="en-US" dirty="0" smtClean="0"/>
          </a:p>
          <a:p>
            <a:r>
              <a:rPr lang="en-US" dirty="0" smtClean="0"/>
              <a:t>Governors and State Superintendents</a:t>
            </a:r>
            <a:r>
              <a:rPr lang="en-US" baseline="0" dirty="0" smtClean="0"/>
              <a:t> enlisted </a:t>
            </a:r>
            <a:r>
              <a:rPr lang="en-US" dirty="0" smtClean="0"/>
              <a:t>experts to draft and review the standards before opening them up for public comment and finalizing them. </a:t>
            </a:r>
          </a:p>
          <a:p>
            <a:pPr eaLnBrk="1" hangingPunct="1"/>
            <a:endParaRPr lang="en-US" dirty="0" smtClean="0">
              <a:latin typeface="Times" pitchFamily="-112" charset="0"/>
              <a:ea typeface="ＭＳ Ｐゴシック" pitchFamily="-112" charset="-128"/>
            </a:endParaRPr>
          </a:p>
          <a:p>
            <a:pPr defTabSz="914265">
              <a:defRPr/>
            </a:pPr>
            <a:r>
              <a:rPr lang="en-US" dirty="0" smtClean="0"/>
              <a:t>The National Governors Association released the Common Core standards on June 2, 2010.</a:t>
            </a:r>
          </a:p>
          <a:p>
            <a:pPr defTabSz="914265">
              <a:defRPr/>
            </a:pPr>
            <a:endParaRPr lang="en-US" dirty="0"/>
          </a:p>
          <a:p>
            <a:pPr defTabSz="914265">
              <a:defRPr/>
            </a:pPr>
            <a:r>
              <a:rPr lang="en-US" dirty="0" smtClean="0"/>
              <a:t> Chris Koch, Head of State Superintendents at adoption.</a:t>
            </a:r>
          </a:p>
          <a:p>
            <a:pPr defTabSz="914265">
              <a:defRPr/>
            </a:pPr>
            <a:endParaRPr lang="en-US" dirty="0"/>
          </a:p>
          <a:p>
            <a:pPr defTabSz="914265">
              <a:defRPr/>
            </a:pPr>
            <a:r>
              <a:rPr lang="en-US" dirty="0" smtClean="0"/>
              <a:t>Illinois Approved them in 2010.  </a:t>
            </a:r>
            <a:r>
              <a:rPr lang="en-US" b="1" dirty="0" smtClean="0"/>
              <a:t>Antagonist</a:t>
            </a:r>
          </a:p>
          <a:p>
            <a:pPr defTabSz="914265">
              <a:defRPr/>
            </a:pPr>
            <a:endParaRPr lang="en-US" dirty="0"/>
          </a:p>
          <a:p>
            <a:pPr defTabSz="914265">
              <a:defRPr/>
            </a:pPr>
            <a:r>
              <a:rPr lang="en-US" dirty="0" smtClean="0"/>
              <a:t>D202 Implement 2013, 2014</a:t>
            </a:r>
          </a:p>
          <a:p>
            <a:pPr defTabSz="914265">
              <a:defRPr/>
            </a:pPr>
            <a:endParaRPr lang="en-US" dirty="0"/>
          </a:p>
          <a:p>
            <a:pPr defTabSz="914265">
              <a:defRPr/>
            </a:pPr>
            <a:r>
              <a:rPr lang="en-US" dirty="0" smtClean="0"/>
              <a:t>PARCC Spring 2015</a:t>
            </a:r>
          </a:p>
          <a:p>
            <a:pPr defTabSz="914265">
              <a:defRPr/>
            </a:pPr>
            <a:endParaRPr lang="en-US" dirty="0"/>
          </a:p>
          <a:p>
            <a:pPr>
              <a:defRPr/>
            </a:pPr>
            <a:r>
              <a:rPr lang="en-US" dirty="0"/>
              <a:t>As the PARCC assessment gets closer to full implementation the Common Core has received much more attention </a:t>
            </a:r>
            <a:r>
              <a:rPr lang="en-US" dirty="0" smtClean="0"/>
              <a:t>across the country and </a:t>
            </a:r>
            <a:r>
              <a:rPr lang="en-US" dirty="0"/>
              <a:t>public awareness has </a:t>
            </a:r>
            <a:r>
              <a:rPr lang="en-US" dirty="0" smtClean="0"/>
              <a:t>increased. </a:t>
            </a:r>
            <a:endParaRPr lang="en-US" dirty="0"/>
          </a:p>
          <a:p>
            <a:pPr defTabSz="914265">
              <a:defRPr/>
            </a:pPr>
            <a:endParaRPr lang="en-US" dirty="0" smtClean="0"/>
          </a:p>
          <a:p>
            <a:pPr eaLnBrk="1" hangingPunct="1"/>
            <a:endParaRPr lang="en-US" dirty="0" smtClean="0">
              <a:latin typeface="Times" pitchFamily="-112" charset="0"/>
              <a:ea typeface="ＭＳ Ｐゴシック" pitchFamily="-112" charset="-128"/>
            </a:endParaRPr>
          </a:p>
          <a:p>
            <a:pPr defTabSz="914198"/>
            <a:endParaRPr lang="en-US" dirty="0" smtClean="0"/>
          </a:p>
          <a:p>
            <a:pPr defTabSz="914198"/>
            <a:endParaRPr lang="en-US" dirty="0" smtClean="0"/>
          </a:p>
          <a:p>
            <a:endParaRPr lang="en-US" b="0" dirty="0" smtClean="0"/>
          </a:p>
        </p:txBody>
      </p:sp>
      <p:sp>
        <p:nvSpPr>
          <p:cNvPr id="4" name="Slide Number Placeholder 3"/>
          <p:cNvSpPr>
            <a:spLocks noGrp="1"/>
          </p:cNvSpPr>
          <p:nvPr>
            <p:ph type="sldNum" sz="quarter" idx="10"/>
          </p:nvPr>
        </p:nvSpPr>
        <p:spPr/>
        <p:txBody>
          <a:bodyPr/>
          <a:lstStyle/>
          <a:p>
            <a:fld id="{3948AA7E-FC53-4E6B-9A69-66947BF306C2}" type="slidenum">
              <a:rPr lang="en-US" smtClean="0"/>
              <a:pPr/>
              <a:t>2</a:t>
            </a:fld>
            <a:endParaRPr lang="en-US" dirty="0"/>
          </a:p>
        </p:txBody>
      </p:sp>
    </p:spTree>
    <p:extLst>
      <p:ext uri="{BB962C8B-B14F-4D97-AF65-F5344CB8AC3E}">
        <p14:creationId xmlns:p14="http://schemas.microsoft.com/office/powerpoint/2010/main" val="66948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normAutofit/>
          </a:bodyPr>
          <a:lstStyle/>
          <a:p>
            <a:pPr defTabSz="914265">
              <a:defRPr/>
            </a:pPr>
            <a:r>
              <a:rPr lang="en-US" b="1" dirty="0" smtClean="0"/>
              <a:t>Kevin</a:t>
            </a:r>
          </a:p>
          <a:p>
            <a:pPr defTabSz="914265">
              <a:defRPr/>
            </a:pPr>
            <a:endParaRPr lang="en-US" b="1" dirty="0" smtClean="0"/>
          </a:p>
          <a:p>
            <a:pPr defTabSz="914265">
              <a:defRPr/>
            </a:pPr>
            <a:r>
              <a:rPr lang="en-US" b="1" dirty="0" smtClean="0"/>
              <a:t>Who is still implementing Common Core?</a:t>
            </a:r>
          </a:p>
          <a:p>
            <a:pPr defTabSz="914265">
              <a:defRPr/>
            </a:pPr>
            <a:endParaRPr lang="en-US" dirty="0"/>
          </a:p>
          <a:p>
            <a:pPr defTabSz="914265">
              <a:defRPr/>
            </a:pPr>
            <a:r>
              <a:rPr lang="en-US" dirty="0" smtClean="0"/>
              <a:t>43 states, four territories, the District of Columbia, and the Department of Defense Education Activity voluntarily adopted the ELA/Math Common Core State Standards. </a:t>
            </a:r>
          </a:p>
          <a:p>
            <a:pPr defTabSz="914265">
              <a:defRPr/>
            </a:pPr>
            <a:endParaRPr lang="en-US" dirty="0" smtClean="0"/>
          </a:p>
          <a:p>
            <a:pPr defTabSz="914265">
              <a:defRPr/>
            </a:pPr>
            <a:endParaRPr lang="en-US" baseline="0" dirty="0" smtClean="0"/>
          </a:p>
          <a:p>
            <a:pPr defTabSz="914265">
              <a:defRPr/>
            </a:pPr>
            <a:r>
              <a:rPr lang="en-US" b="1" u="sng" dirty="0" smtClean="0"/>
              <a:t>Why Common Core State Standards?</a:t>
            </a:r>
          </a:p>
          <a:p>
            <a:pPr defTabSz="914265">
              <a:defRPr/>
            </a:pPr>
            <a:endParaRPr lang="en-US" dirty="0" smtClean="0"/>
          </a:p>
          <a:p>
            <a:pPr defTabSz="914265">
              <a:defRPr/>
            </a:pPr>
            <a:r>
              <a:rPr lang="en-US" b="1" dirty="0"/>
              <a:t>Purpose of Common Core is to provide the English Literacy and Math skills necessary for students to compete in a 21st Century global market.</a:t>
            </a:r>
          </a:p>
          <a:p>
            <a:endParaRPr lang="en-US" dirty="0"/>
          </a:p>
          <a:p>
            <a:pPr defTabSz="914265">
              <a:defRPr/>
            </a:pPr>
            <a:r>
              <a:rPr lang="en-US" b="1" u="sng" dirty="0" smtClean="0"/>
              <a:t>What are the Common Core State Standards?</a:t>
            </a:r>
            <a:endParaRPr lang="en-US" b="1" u="sng" dirty="0"/>
          </a:p>
          <a:p>
            <a:pPr defTabSz="914265">
              <a:defRPr/>
            </a:pPr>
            <a:endParaRPr lang="en-US" b="1" dirty="0"/>
          </a:p>
          <a:p>
            <a:pPr>
              <a:defRPr/>
            </a:pPr>
            <a:r>
              <a:rPr lang="en-US" b="1" u="none" dirty="0" smtClean="0"/>
              <a:t>Not Curriculum – D202 School Board approves</a:t>
            </a:r>
          </a:p>
          <a:p>
            <a:pPr>
              <a:defRPr/>
            </a:pPr>
            <a:endParaRPr lang="en-US" b="1" dirty="0" smtClean="0"/>
          </a:p>
          <a:p>
            <a:r>
              <a:rPr lang="en-US" dirty="0" smtClean="0"/>
              <a:t>A set of </a:t>
            </a:r>
            <a:r>
              <a:rPr lang="en-US" b="1" dirty="0" smtClean="0"/>
              <a:t>shared K-12 learning expectations </a:t>
            </a:r>
            <a:r>
              <a:rPr lang="en-US" dirty="0" smtClean="0"/>
              <a:t>for students in English-language arts and mathematics.</a:t>
            </a:r>
          </a:p>
          <a:p>
            <a:endParaRPr lang="en-US" dirty="0" smtClean="0"/>
          </a:p>
          <a:p>
            <a:r>
              <a:rPr lang="en-US" b="1" dirty="0" smtClean="0"/>
              <a:t>Characteristics Higher, Clearer, Deeper Standards</a:t>
            </a:r>
          </a:p>
          <a:p>
            <a:endParaRPr lang="en-US" dirty="0" smtClean="0"/>
          </a:p>
          <a:p>
            <a:pPr defTabSz="914265">
              <a:defRPr/>
            </a:pPr>
            <a:r>
              <a:rPr lang="en-US" b="1" dirty="0" smtClean="0"/>
              <a:t>There is more to the Common Core than just standards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3</a:t>
            </a:fld>
            <a:endParaRPr lang="en-US" dirty="0"/>
          </a:p>
        </p:txBody>
      </p:sp>
    </p:spTree>
    <p:extLst>
      <p:ext uri="{BB962C8B-B14F-4D97-AF65-F5344CB8AC3E}">
        <p14:creationId xmlns:p14="http://schemas.microsoft.com/office/powerpoint/2010/main" val="166922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normAutofit/>
          </a:bodyPr>
          <a:lstStyle/>
          <a:p>
            <a:r>
              <a:rPr lang="en-US" b="1" dirty="0" smtClean="0"/>
              <a:t>Mina</a:t>
            </a:r>
          </a:p>
          <a:p>
            <a:endParaRPr lang="en-US" b="1" dirty="0" smtClean="0"/>
          </a:p>
          <a:p>
            <a:r>
              <a:rPr lang="en-US" b="1" dirty="0" smtClean="0"/>
              <a:t>To measure students’ learning</a:t>
            </a:r>
            <a:r>
              <a:rPr lang="en-US" b="1" baseline="0" dirty="0" smtClean="0"/>
              <a:t> states are using a variety of assessments</a:t>
            </a:r>
          </a:p>
          <a:p>
            <a:endParaRPr lang="en-US" b="1" baseline="0" dirty="0" smtClean="0"/>
          </a:p>
          <a:p>
            <a:r>
              <a:rPr lang="en-US" dirty="0" smtClean="0"/>
              <a:t>In Illinois, students will take the </a:t>
            </a:r>
            <a:r>
              <a:rPr lang="en-US" dirty="0" smtClean="0">
                <a:hlinkClick r:id="rId3"/>
              </a:rPr>
              <a:t>Partnership for Assessment of Readiness for College and Career</a:t>
            </a:r>
            <a:r>
              <a:rPr lang="en-US" dirty="0" smtClean="0"/>
              <a:t> (PARCC) assessment . </a:t>
            </a:r>
          </a:p>
          <a:p>
            <a:endParaRPr lang="en-US" dirty="0" smtClean="0"/>
          </a:p>
          <a:p>
            <a:pPr defTabSz="914265">
              <a:defRPr/>
            </a:pPr>
            <a:r>
              <a:rPr lang="en-US" dirty="0" smtClean="0"/>
              <a:t>PARCC is made up of </a:t>
            </a:r>
            <a:r>
              <a:rPr lang="en-US" b="0" dirty="0" smtClean="0"/>
              <a:t>9 states + DC and US Virgin Islands – 2 Years</a:t>
            </a:r>
            <a:r>
              <a:rPr lang="en-US" b="0" baseline="0" dirty="0" smtClean="0"/>
              <a:t> </a:t>
            </a:r>
            <a:r>
              <a:rPr lang="en-US" b="0" dirty="0" smtClean="0"/>
              <a:t>ago it was</a:t>
            </a:r>
            <a:r>
              <a:rPr lang="en-US" b="0" baseline="0" dirty="0" smtClean="0"/>
              <a:t> 24 states</a:t>
            </a:r>
          </a:p>
          <a:p>
            <a:pPr defTabSz="914265">
              <a:defRPr/>
            </a:pPr>
            <a:endParaRPr lang="en-US" b="0" dirty="0" smtClean="0"/>
          </a:p>
          <a:p>
            <a:r>
              <a:rPr lang="en-US" dirty="0">
                <a:hlinkClick r:id="rId4"/>
              </a:rPr>
              <a:t>Arkansas</a:t>
            </a:r>
            <a:r>
              <a:rPr lang="en-US" dirty="0" smtClean="0">
                <a:effectLst/>
              </a:rPr>
              <a:t>, </a:t>
            </a:r>
            <a:r>
              <a:rPr lang="en-US" dirty="0">
                <a:hlinkClick r:id="rId5"/>
              </a:rPr>
              <a:t>Colorado</a:t>
            </a:r>
            <a:r>
              <a:rPr lang="en-US" dirty="0" smtClean="0">
                <a:effectLst/>
              </a:rPr>
              <a:t>, </a:t>
            </a:r>
            <a:r>
              <a:rPr lang="en-US" dirty="0">
                <a:hlinkClick r:id="rId6"/>
              </a:rPr>
              <a:t>District of Columbia</a:t>
            </a:r>
            <a:r>
              <a:rPr lang="en-US" dirty="0" smtClean="0">
                <a:effectLst/>
              </a:rPr>
              <a:t>, </a:t>
            </a:r>
            <a:r>
              <a:rPr lang="en-US" dirty="0" smtClean="0">
                <a:hlinkClick r:id="rId7"/>
              </a:rPr>
              <a:t>Illinois</a:t>
            </a:r>
            <a:r>
              <a:rPr lang="en-US" dirty="0" smtClean="0">
                <a:effectLst/>
              </a:rPr>
              <a:t>, </a:t>
            </a:r>
            <a:r>
              <a:rPr lang="en-US" dirty="0">
                <a:hlinkClick r:id="rId8"/>
              </a:rPr>
              <a:t>Maryland</a:t>
            </a:r>
            <a:r>
              <a:rPr lang="en-US" dirty="0" smtClean="0">
                <a:effectLst/>
              </a:rPr>
              <a:t>, </a:t>
            </a:r>
            <a:r>
              <a:rPr lang="en-US" dirty="0" smtClean="0">
                <a:hlinkClick r:id="rId9"/>
              </a:rPr>
              <a:t>Mississippi</a:t>
            </a:r>
            <a:r>
              <a:rPr lang="en-US" dirty="0" smtClean="0">
                <a:effectLst/>
              </a:rPr>
              <a:t>, </a:t>
            </a:r>
            <a:r>
              <a:rPr lang="en-US" dirty="0">
                <a:hlinkClick r:id="rId10"/>
              </a:rPr>
              <a:t>New Jersey</a:t>
            </a:r>
            <a:r>
              <a:rPr lang="en-US" dirty="0" smtClean="0">
                <a:effectLst/>
              </a:rPr>
              <a:t>, </a:t>
            </a:r>
            <a:r>
              <a:rPr lang="en-US" dirty="0">
                <a:hlinkClick r:id="rId11"/>
              </a:rPr>
              <a:t>New Mexico</a:t>
            </a:r>
            <a:r>
              <a:rPr lang="en-US" dirty="0" smtClean="0">
                <a:effectLst/>
              </a:rPr>
              <a:t>, </a:t>
            </a:r>
            <a:r>
              <a:rPr lang="en-US" dirty="0" smtClean="0">
                <a:hlinkClick r:id="rId12"/>
              </a:rPr>
              <a:t>Ohio</a:t>
            </a:r>
            <a:r>
              <a:rPr lang="en-US" dirty="0" smtClean="0">
                <a:effectLst/>
              </a:rPr>
              <a:t>, and </a:t>
            </a:r>
            <a:r>
              <a:rPr lang="en-US" dirty="0">
                <a:hlinkClick r:id="rId13"/>
              </a:rPr>
              <a:t>Rhode Island</a:t>
            </a:r>
            <a:r>
              <a:rPr lang="en-US" dirty="0" smtClean="0">
                <a:effectLst/>
              </a:rPr>
              <a:t>. </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Currently 17 states plan to use the Smarter Balanced test this spring.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Twenty-four states have chosen other tests or are still deciding which tests to use,</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those 24 states</a:t>
            </a:r>
            <a:r>
              <a:rPr lang="en-US" sz="1200" u="none" strike="noStrike" kern="1200" dirty="0" smtClean="0">
                <a:solidFill>
                  <a:schemeClr val="tx1"/>
                </a:solidFill>
                <a:effectLst/>
                <a:latin typeface="+mn-lt"/>
                <a:ea typeface="+mn-ea"/>
                <a:cs typeface="+mn-cs"/>
                <a:hlinkClick r:id="rId14"/>
              </a:rPr>
              <a:t> enroll 58 percent of the K-12 students</a:t>
            </a:r>
            <a:r>
              <a:rPr lang="en-US" sz="1200" kern="1200" dirty="0" smtClean="0">
                <a:solidFill>
                  <a:schemeClr val="tx1"/>
                </a:solidFill>
                <a:effectLst/>
                <a:latin typeface="+mn-lt"/>
                <a:ea typeface="+mn-ea"/>
                <a:cs typeface="+mn-cs"/>
              </a:rPr>
              <a:t> in the United States.</a:t>
            </a:r>
            <a:endParaRPr lang="en-US" dirty="0" smtClean="0">
              <a:effectLst/>
            </a:endParaRPr>
          </a:p>
          <a:p>
            <a:endParaRPr lang="en-US" dirty="0" smtClean="0">
              <a:effectLst/>
            </a:endParaRPr>
          </a:p>
          <a:p>
            <a:r>
              <a:rPr lang="en-US" dirty="0" smtClean="0">
                <a:effectLst/>
              </a:rPr>
              <a:t>Smarter</a:t>
            </a:r>
            <a:r>
              <a:rPr lang="en-US" baseline="0" dirty="0" smtClean="0">
                <a:effectLst/>
              </a:rPr>
              <a:t> Balanced, ACT</a:t>
            </a:r>
            <a:endParaRPr lang="en-US" dirty="0" smtClean="0">
              <a:effectLst/>
            </a:endParaRPr>
          </a:p>
          <a:p>
            <a:endParaRPr lang="en-US" b="1" dirty="0"/>
          </a:p>
          <a:p>
            <a:r>
              <a:rPr lang="en-US" b="1" dirty="0" smtClean="0">
                <a:effectLst/>
              </a:rPr>
              <a:t>What</a:t>
            </a:r>
            <a:r>
              <a:rPr lang="en-US" b="1" baseline="0" dirty="0" smtClean="0">
                <a:effectLst/>
              </a:rPr>
              <a:t> does PARCC look like?</a:t>
            </a:r>
            <a:endParaRPr lang="en-US" b="1"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4</a:t>
            </a:fld>
            <a:endParaRPr lang="en-US" dirty="0"/>
          </a:p>
        </p:txBody>
      </p:sp>
    </p:spTree>
    <p:extLst>
      <p:ext uri="{BB962C8B-B14F-4D97-AF65-F5344CB8AC3E}">
        <p14:creationId xmlns:p14="http://schemas.microsoft.com/office/powerpoint/2010/main" val="363856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normAutofit/>
          </a:bodyPr>
          <a:lstStyle/>
          <a:p>
            <a:r>
              <a:rPr lang="en-US" b="1" dirty="0" smtClean="0"/>
              <a:t>Kevin</a:t>
            </a:r>
          </a:p>
          <a:p>
            <a:endParaRPr lang="en-US" dirty="0" smtClean="0"/>
          </a:p>
          <a:p>
            <a:r>
              <a:rPr lang="en-US" b="1" dirty="0"/>
              <a:t>Support for Common Core </a:t>
            </a:r>
            <a:r>
              <a:rPr lang="en-US" b="1" dirty="0" smtClean="0"/>
              <a:t>across country has </a:t>
            </a:r>
            <a:r>
              <a:rPr lang="en-US" b="1" dirty="0"/>
              <a:t>diminished </a:t>
            </a:r>
            <a:r>
              <a:rPr lang="en-US" b="1" dirty="0" smtClean="0"/>
              <a:t>the past two years</a:t>
            </a:r>
            <a:endParaRPr lang="en-US" b="1" dirty="0"/>
          </a:p>
          <a:p>
            <a:endParaRPr lang="en-US" dirty="0"/>
          </a:p>
          <a:p>
            <a:r>
              <a:rPr lang="en-US" dirty="0"/>
              <a:t>The </a:t>
            </a:r>
            <a:r>
              <a:rPr lang="en-US" dirty="0" smtClean="0"/>
              <a:t>PDK/Gallup and Education Next surveyed 6,000 </a:t>
            </a:r>
            <a:r>
              <a:rPr lang="en-US" dirty="0"/>
              <a:t>American </a:t>
            </a:r>
            <a:r>
              <a:rPr lang="en-US" dirty="0" smtClean="0"/>
              <a:t>adults this past spring.</a:t>
            </a:r>
            <a:endParaRPr lang="en-US" dirty="0"/>
          </a:p>
          <a:p>
            <a:endParaRPr lang="en-US" dirty="0"/>
          </a:p>
          <a:p>
            <a:r>
              <a:rPr lang="en-US" dirty="0" smtClean="0"/>
              <a:t>Awareness </a:t>
            </a:r>
            <a:r>
              <a:rPr lang="en-US" dirty="0"/>
              <a:t>of the standards jumped in the past year </a:t>
            </a:r>
            <a:r>
              <a:rPr lang="en-US" dirty="0" smtClean="0"/>
              <a:t>as the # of people who h</a:t>
            </a:r>
            <a:r>
              <a:rPr lang="en-US" dirty="0"/>
              <a:t>ave heard about the common core went to 81 percent in 2014, up from 38 percent in 2013. </a:t>
            </a:r>
          </a:p>
          <a:p>
            <a:endParaRPr lang="en-US" dirty="0" smtClean="0"/>
          </a:p>
          <a:p>
            <a:r>
              <a:rPr lang="en-US" b="1" i="1" dirty="0" smtClean="0"/>
              <a:t>Public</a:t>
            </a:r>
            <a:r>
              <a:rPr lang="en-US" dirty="0" smtClean="0"/>
              <a:t> – Support Slipping, perceived intrusion from federal government, called “</a:t>
            </a:r>
            <a:r>
              <a:rPr lang="en-US" dirty="0" err="1" smtClean="0"/>
              <a:t>ObamaCore</a:t>
            </a:r>
            <a:r>
              <a:rPr lang="en-US" dirty="0" smtClean="0"/>
              <a:t>”</a:t>
            </a:r>
          </a:p>
          <a:p>
            <a:r>
              <a:rPr lang="en-US" dirty="0"/>
              <a:t>State legislators are getting more pushback from community members.</a:t>
            </a:r>
          </a:p>
          <a:p>
            <a:endParaRPr lang="en-US" dirty="0" smtClean="0"/>
          </a:p>
          <a:p>
            <a:r>
              <a:rPr lang="en-US" b="1" i="1" dirty="0" err="1" smtClean="0"/>
              <a:t>Partisian</a:t>
            </a:r>
            <a:r>
              <a:rPr lang="en-US" b="1" i="1" dirty="0" smtClean="0"/>
              <a:t> </a:t>
            </a:r>
            <a:r>
              <a:rPr lang="en-US" dirty="0" smtClean="0"/>
              <a:t>Divide between Republicans &amp; Democrats has grown</a:t>
            </a:r>
          </a:p>
          <a:p>
            <a:r>
              <a:rPr lang="en-US" b="1" dirty="0" smtClean="0"/>
              <a:t>Politicians </a:t>
            </a:r>
            <a:r>
              <a:rPr lang="en-US" b="1" dirty="0"/>
              <a:t>are using Common Core as a platform</a:t>
            </a:r>
          </a:p>
          <a:p>
            <a:pPr>
              <a:buFont typeface="Courier New" panose="02070309020205020404" pitchFamily="49" charset="0"/>
              <a:buNone/>
            </a:pPr>
            <a:endParaRPr lang="en-US" dirty="0"/>
          </a:p>
          <a:p>
            <a:pPr>
              <a:buFont typeface="Courier New" panose="02070309020205020404" pitchFamily="49" charset="0"/>
              <a:buNone/>
            </a:pPr>
            <a:r>
              <a:rPr lang="en-US" dirty="0" smtClean="0"/>
              <a:t>Republican governors </a:t>
            </a:r>
            <a:r>
              <a:rPr lang="en-US" dirty="0"/>
              <a:t>of Indiana </a:t>
            </a:r>
            <a:r>
              <a:rPr lang="en-US" dirty="0" smtClean="0"/>
              <a:t>&amp; Louisiana were once  supporters </a:t>
            </a:r>
            <a:r>
              <a:rPr lang="en-US" dirty="0"/>
              <a:t>of Common </a:t>
            </a:r>
            <a:r>
              <a:rPr lang="en-US" dirty="0" smtClean="0"/>
              <a:t>Core</a:t>
            </a:r>
          </a:p>
          <a:p>
            <a:pPr>
              <a:buFont typeface="Courier New" panose="02070309020205020404" pitchFamily="49" charset="0"/>
              <a:buNone/>
            </a:pPr>
            <a:endParaRPr lang="en-US" b="1" i="1" dirty="0" smtClean="0"/>
          </a:p>
          <a:p>
            <a:r>
              <a:rPr lang="en-US" b="1" i="1" dirty="0" smtClean="0"/>
              <a:t>Teacher – Support </a:t>
            </a:r>
            <a:r>
              <a:rPr lang="en-US" dirty="0" smtClean="0"/>
              <a:t>Slipping, </a:t>
            </a:r>
            <a:r>
              <a:rPr lang="en-US" b="1" dirty="0"/>
              <a:t>Teachers, and teacher unions </a:t>
            </a:r>
            <a:r>
              <a:rPr lang="en-US" dirty="0"/>
              <a:t>believe that the standards and the assessments aligned with them are being implemented too quickly. </a:t>
            </a:r>
          </a:p>
          <a:p>
            <a:endParaRPr lang="en-US" dirty="0" smtClean="0"/>
          </a:p>
          <a:p>
            <a:r>
              <a:rPr lang="en-US" dirty="0" smtClean="0"/>
              <a:t>Despite</a:t>
            </a:r>
            <a:r>
              <a:rPr lang="en-US" baseline="0" dirty="0" smtClean="0"/>
              <a:t> diminishing support the majority of the country is implementing Common Core,.</a:t>
            </a:r>
            <a:r>
              <a:rPr lang="en-US" dirty="0" smtClean="0"/>
              <a:t> including Illinois.</a:t>
            </a:r>
          </a:p>
          <a:p>
            <a:endParaRPr lang="en-US" dirty="0" smtClean="0"/>
          </a:p>
          <a:p>
            <a:endParaRPr lang="en-US" dirty="0" smtClean="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5</a:t>
            </a:fld>
            <a:endParaRPr lang="en-US" dirty="0"/>
          </a:p>
        </p:txBody>
      </p:sp>
    </p:spTree>
    <p:extLst>
      <p:ext uri="{BB962C8B-B14F-4D97-AF65-F5344CB8AC3E}">
        <p14:creationId xmlns:p14="http://schemas.microsoft.com/office/powerpoint/2010/main" val="163249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Tom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community engagement plan must be developed with short and long term goals that make the biggest impact on student achievement, are grounded in solid two-way communication techniques, and used is used as a vehicle to build trust, confidence and support for doing the best for all children in our schools.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more engaged community results in improved teaching and learning.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Research shows a strong connection between parent and family involvement in schools and students’ academic achievement, attendance, attitude, and continued education.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implementation of the three year community engagement plan is a commitment to engage in a process by which relationships are built and strengthened to develop and apply a collective vision for the Plainfield 202 School District and the community.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6</a:t>
            </a:fld>
            <a:endParaRPr lang="en-US" dirty="0"/>
          </a:p>
        </p:txBody>
      </p:sp>
    </p:spTree>
    <p:extLst>
      <p:ext uri="{BB962C8B-B14F-4D97-AF65-F5344CB8AC3E}">
        <p14:creationId xmlns:p14="http://schemas.microsoft.com/office/powerpoint/2010/main" val="97641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fontAlgn="t"/>
            <a:r>
              <a:rPr lang="en-US" b="1" u="none" dirty="0" smtClean="0">
                <a:solidFill>
                  <a:schemeClr val="bg1"/>
                </a:solidFill>
              </a:rPr>
              <a:t>Tom</a:t>
            </a:r>
          </a:p>
          <a:p>
            <a:pPr fontAlgn="t"/>
            <a:endParaRPr lang="en-US" b="1" u="sng" dirty="0" smtClean="0">
              <a:solidFill>
                <a:schemeClr val="bg1"/>
              </a:solidFill>
            </a:endParaRPr>
          </a:p>
          <a:p>
            <a:pPr fontAlgn="t"/>
            <a:r>
              <a:rPr lang="en-US" b="1" u="sng" dirty="0" smtClean="0">
                <a:solidFill>
                  <a:schemeClr val="bg1"/>
                </a:solidFill>
              </a:rPr>
              <a:t>Mission:</a:t>
            </a:r>
            <a:r>
              <a:rPr lang="en-US" b="1" dirty="0" smtClean="0">
                <a:solidFill>
                  <a:schemeClr val="bg1"/>
                </a:solidFill>
              </a:rPr>
              <a:t>  </a:t>
            </a:r>
            <a:r>
              <a:rPr lang="en-US" dirty="0" smtClean="0">
                <a:solidFill>
                  <a:schemeClr val="bg1"/>
                </a:solidFill>
              </a:rPr>
              <a:t>Focus on relationships of people we serve to improve student achievement.</a:t>
            </a:r>
          </a:p>
          <a:p>
            <a:pPr fontAlgn="t"/>
            <a:r>
              <a:rPr lang="en-US" dirty="0" smtClean="0">
                <a:solidFill>
                  <a:schemeClr val="bg1"/>
                </a:solidFill>
              </a:rPr>
              <a:t> </a:t>
            </a:r>
          </a:p>
          <a:p>
            <a:pPr fontAlgn="t"/>
            <a:endParaRPr lang="en-US" dirty="0" smtClean="0">
              <a:solidFill>
                <a:schemeClr val="bg1"/>
              </a:solidFill>
            </a:endParaRPr>
          </a:p>
          <a:p>
            <a:pPr fontAlgn="t"/>
            <a:r>
              <a:rPr lang="en-US" b="1" u="sng" dirty="0" smtClean="0">
                <a:solidFill>
                  <a:schemeClr val="bg1"/>
                </a:solidFill>
              </a:rPr>
              <a:t>Goals:  </a:t>
            </a:r>
            <a:endParaRPr lang="en-US" b="1" dirty="0" smtClean="0">
              <a:solidFill>
                <a:schemeClr val="bg1"/>
              </a:solidFill>
            </a:endParaRPr>
          </a:p>
          <a:p>
            <a:pPr lvl="0" fontAlgn="t">
              <a:buFont typeface="Arial" pitchFamily="34" charset="0"/>
              <a:buChar char="•"/>
            </a:pPr>
            <a:r>
              <a:rPr lang="en-US" dirty="0" smtClean="0">
                <a:solidFill>
                  <a:schemeClr val="bg1"/>
                </a:solidFill>
              </a:rPr>
              <a:t>Use as a vehicle to build trust, confidence, support</a:t>
            </a:r>
          </a:p>
          <a:p>
            <a:pPr lvl="0" fontAlgn="t">
              <a:buFont typeface="Arial" pitchFamily="34" charset="0"/>
              <a:buChar char="•"/>
            </a:pPr>
            <a:r>
              <a:rPr lang="en-US" dirty="0" smtClean="0">
                <a:solidFill>
                  <a:schemeClr val="bg1"/>
                </a:solidFill>
              </a:rPr>
              <a:t>Make easy for community members to be involved</a:t>
            </a:r>
          </a:p>
          <a:p>
            <a:pPr lvl="0" fontAlgn="t">
              <a:buFont typeface="Arial" pitchFamily="34" charset="0"/>
              <a:buChar char="•"/>
            </a:pPr>
            <a:r>
              <a:rPr lang="en-US" dirty="0" smtClean="0">
                <a:solidFill>
                  <a:schemeClr val="bg1"/>
                </a:solidFill>
              </a:rPr>
              <a:t>Include parents in the decision-making process</a:t>
            </a:r>
          </a:p>
          <a:p>
            <a:pPr lvl="0">
              <a:buFont typeface="Arial" pitchFamily="34" charset="0"/>
              <a:buChar char="•"/>
            </a:pPr>
            <a:r>
              <a:rPr lang="en-US" dirty="0" smtClean="0">
                <a:solidFill>
                  <a:schemeClr val="bg1"/>
                </a:solidFill>
              </a:rPr>
              <a:t>District personnel foster a welcoming environment for families</a:t>
            </a:r>
          </a:p>
          <a:p>
            <a:pPr lvl="0"/>
            <a:endParaRPr lang="en-US" dirty="0" smtClean="0">
              <a:solidFill>
                <a:schemeClr val="bg1"/>
              </a:solidFill>
            </a:endParaRPr>
          </a:p>
          <a:p>
            <a:pPr lvl="0"/>
            <a:r>
              <a:rPr lang="en-US" b="1" u="sng" dirty="0" smtClean="0">
                <a:solidFill>
                  <a:schemeClr val="bg1"/>
                </a:solidFill>
              </a:rPr>
              <a:t>Products:</a:t>
            </a:r>
          </a:p>
          <a:p>
            <a:pPr lvl="0" fontAlgn="t">
              <a:buFont typeface="Arial" pitchFamily="34" charset="0"/>
              <a:buChar char="•"/>
            </a:pPr>
            <a:r>
              <a:rPr lang="en-US" dirty="0" smtClean="0">
                <a:solidFill>
                  <a:schemeClr val="bg1"/>
                </a:solidFill>
              </a:rPr>
              <a:t>Norms of communication- external/internal</a:t>
            </a:r>
          </a:p>
          <a:p>
            <a:pPr lvl="0" fontAlgn="t">
              <a:buFont typeface="Arial" pitchFamily="34" charset="0"/>
              <a:buChar char="•"/>
            </a:pPr>
            <a:r>
              <a:rPr lang="en-US" dirty="0" smtClean="0">
                <a:solidFill>
                  <a:schemeClr val="bg1"/>
                </a:solidFill>
              </a:rPr>
              <a:t>Predictable community meetings</a:t>
            </a:r>
          </a:p>
          <a:p>
            <a:pPr lvl="0" fontAlgn="t">
              <a:buFont typeface="Arial" pitchFamily="34" charset="0"/>
              <a:buChar char="•"/>
            </a:pPr>
            <a:r>
              <a:rPr lang="en-US" dirty="0" smtClean="0">
                <a:solidFill>
                  <a:schemeClr val="bg1"/>
                </a:solidFill>
              </a:rPr>
              <a:t>Evolving Web Site</a:t>
            </a:r>
          </a:p>
          <a:p>
            <a:pPr lvl="0" fontAlgn="t">
              <a:buFont typeface="Arial" pitchFamily="34" charset="0"/>
              <a:buChar char="•"/>
            </a:pPr>
            <a:r>
              <a:rPr lang="en-US" dirty="0" smtClean="0">
                <a:solidFill>
                  <a:schemeClr val="bg1"/>
                </a:solidFill>
              </a:rPr>
              <a:t>Communications Flow Chart</a:t>
            </a:r>
          </a:p>
          <a:p>
            <a:pPr lvl="0" fontAlgn="t">
              <a:buFont typeface="Arial" pitchFamily="34" charset="0"/>
              <a:buChar char="•"/>
            </a:pPr>
            <a:r>
              <a:rPr lang="en-US" dirty="0" smtClean="0">
                <a:solidFill>
                  <a:schemeClr val="bg1"/>
                </a:solidFill>
              </a:rPr>
              <a:t>Guidelines/Procedures for website, newsletters</a:t>
            </a:r>
          </a:p>
          <a:p>
            <a:endParaRPr lang="en-US" dirty="0" smtClean="0"/>
          </a:p>
          <a:p>
            <a:r>
              <a:rPr lang="en-US" dirty="0" smtClean="0"/>
              <a:t>CORRESPONDENCE</a:t>
            </a:r>
          </a:p>
          <a:p>
            <a:pPr marL="0" marR="0" lvl="0" indent="0" algn="l" defTabSz="914400" rtl="0" eaLnBrk="0" fontAlgn="t"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Weekly Board E-mail</a:t>
            </a:r>
            <a:endPar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District Connection Email</a:t>
            </a:r>
            <a:endPar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Principal’s E-mail</a:t>
            </a:r>
            <a:endPar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Intranet</a:t>
            </a:r>
            <a:endPar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PA Announcement</a:t>
            </a:r>
            <a:endPar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Marquee</a:t>
            </a:r>
            <a:endPar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School Newspaper</a:t>
            </a:r>
          </a:p>
          <a:p>
            <a:pPr marL="0" marR="0" lvl="0" indent="0" algn="l" defTabSz="914400" rtl="0" eaLnBrk="0" fontAlgn="t"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School Newsletter</a:t>
            </a:r>
            <a:endPar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District Newsletter</a:t>
            </a:r>
            <a:endPar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Connect-Ed Message</a:t>
            </a:r>
            <a:endPar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District/School Websites</a:t>
            </a:r>
            <a:endPar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Press Releases</a:t>
            </a:r>
            <a:endParaRPr kumimoji="0" lang="en-US"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Key Communicator E-Mail</a:t>
            </a:r>
            <a:endParaRPr lang="en-US" dirty="0" smtClean="0"/>
          </a:p>
          <a:p>
            <a:endParaRPr lang="en-US"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Initial distribution of 30,000 special “Road” fliers to all parents through Parent Teacher Conferences (November 2012)</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Mass mailing/Letter from Superintendent to all district addresses (November 2012)</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Flier posted on all 31 web sites/promoted in district email newsletter throughout Winter 2013 (38,000 email addresses)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First of three rounds of Community Forums Spring 2013 </a:t>
            </a:r>
            <a:r>
              <a:rPr lang="en-US" sz="1200" kern="1200" dirty="0" err="1" smtClean="0">
                <a:solidFill>
                  <a:schemeClr val="tx1"/>
                </a:solidFill>
                <a:effectLst/>
                <a:latin typeface="+mn-lt"/>
                <a:ea typeface="+mn-ea"/>
                <a:cs typeface="+mn-cs"/>
              </a:rPr>
              <a:t>emph</a:t>
            </a:r>
            <a:r>
              <a:rPr lang="en-US" sz="1200" kern="1200" dirty="0" smtClean="0">
                <a:solidFill>
                  <a:schemeClr val="tx1"/>
                </a:solidFill>
                <a:effectLst/>
                <a:latin typeface="+mn-lt"/>
                <a:ea typeface="+mn-ea"/>
                <a:cs typeface="+mn-cs"/>
              </a:rPr>
              <a:t>. “What’s coming…”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Press releases re: Forums to local/regional media/web sites/email news/spring 2013 newsletter; Connect-ED calls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Second round of Community Forums Fall 2013 </a:t>
            </a:r>
            <a:r>
              <a:rPr lang="en-US" sz="1200" kern="1200" dirty="0" err="1" smtClean="0">
                <a:solidFill>
                  <a:schemeClr val="tx1"/>
                </a:solidFill>
                <a:effectLst/>
                <a:latin typeface="+mn-lt"/>
                <a:ea typeface="+mn-ea"/>
                <a:cs typeface="+mn-cs"/>
              </a:rPr>
              <a:t>emph</a:t>
            </a:r>
            <a:r>
              <a:rPr lang="en-US" sz="1200" kern="1200" dirty="0" smtClean="0">
                <a:solidFill>
                  <a:schemeClr val="tx1"/>
                </a:solidFill>
                <a:effectLst/>
                <a:latin typeface="+mn-lt"/>
                <a:ea typeface="+mn-ea"/>
                <a:cs typeface="+mn-cs"/>
              </a:rPr>
              <a:t>. “Math Standards/teacher experience” with publicity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Third round of Community Forums Fall 2014 </a:t>
            </a:r>
            <a:r>
              <a:rPr lang="en-US" sz="1200" kern="1200" dirty="0" err="1" smtClean="0">
                <a:solidFill>
                  <a:schemeClr val="tx1"/>
                </a:solidFill>
                <a:effectLst/>
                <a:latin typeface="+mn-lt"/>
                <a:ea typeface="+mn-ea"/>
                <a:cs typeface="+mn-cs"/>
              </a:rPr>
              <a:t>emph</a:t>
            </a:r>
            <a:r>
              <a:rPr lang="en-US" sz="1200" kern="1200" dirty="0" smtClean="0">
                <a:solidFill>
                  <a:schemeClr val="tx1"/>
                </a:solidFill>
                <a:effectLst/>
                <a:latin typeface="+mn-lt"/>
                <a:ea typeface="+mn-ea"/>
                <a:cs typeface="+mn-cs"/>
              </a:rPr>
              <a:t>. “English Standards/PARCC” with </a:t>
            </a:r>
            <a:r>
              <a:rPr lang="en-US" sz="1200" kern="1200" dirty="0" err="1" smtClean="0">
                <a:solidFill>
                  <a:schemeClr val="tx1"/>
                </a:solidFill>
                <a:effectLst/>
                <a:latin typeface="+mn-lt"/>
                <a:ea typeface="+mn-ea"/>
                <a:cs typeface="+mn-cs"/>
              </a:rPr>
              <a:t>pubilicity</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Community Forums Spring 2015 </a:t>
            </a:r>
            <a:endParaRPr lang="en-US"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7</a:t>
            </a:fld>
            <a:endParaRPr lang="en-US" dirty="0"/>
          </a:p>
        </p:txBody>
      </p:sp>
    </p:spTree>
    <p:extLst>
      <p:ext uri="{BB962C8B-B14F-4D97-AF65-F5344CB8AC3E}">
        <p14:creationId xmlns:p14="http://schemas.microsoft.com/office/powerpoint/2010/main" val="95219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normAutofit/>
          </a:bodyPr>
          <a:lstStyle/>
          <a:p>
            <a:pPr marL="0" lvl="7"/>
            <a:r>
              <a:rPr lang="en-US" b="1" dirty="0" smtClean="0"/>
              <a:t>Glenn</a:t>
            </a:r>
          </a:p>
          <a:p>
            <a:pPr marL="0" lvl="7"/>
            <a:endParaRPr lang="en-US" b="1" dirty="0" smtClean="0"/>
          </a:p>
          <a:p>
            <a:pPr marL="0" lvl="7"/>
            <a:r>
              <a:rPr lang="en-US" b="1" dirty="0" smtClean="0"/>
              <a:t>Questions on Implementation, </a:t>
            </a:r>
            <a:r>
              <a:rPr lang="en-US" b="1" dirty="0" err="1" smtClean="0"/>
              <a:t>Uncertainity</a:t>
            </a:r>
            <a:r>
              <a:rPr lang="en-US" b="1" dirty="0" smtClean="0"/>
              <a:t>, Changing expectations</a:t>
            </a:r>
          </a:p>
          <a:p>
            <a:pPr marL="0" lvl="7"/>
            <a:endParaRPr lang="en-US" dirty="0" smtClean="0"/>
          </a:p>
          <a:p>
            <a:pPr marL="0" lvl="7"/>
            <a:r>
              <a:rPr lang="en-US" dirty="0" smtClean="0"/>
              <a:t>Nation/Illinois </a:t>
            </a:r>
            <a:r>
              <a:rPr lang="en-US" dirty="0"/>
              <a:t>– Split, </a:t>
            </a:r>
            <a:r>
              <a:rPr lang="en-US" dirty="0" smtClean="0"/>
              <a:t>Resources, </a:t>
            </a:r>
            <a:r>
              <a:rPr lang="en-US" dirty="0"/>
              <a:t>Tests, Training</a:t>
            </a:r>
          </a:p>
          <a:p>
            <a:pPr marL="0" lvl="7"/>
            <a:endParaRPr lang="en-US" dirty="0" smtClean="0"/>
          </a:p>
          <a:p>
            <a:pPr marL="0" lvl="7"/>
            <a:r>
              <a:rPr lang="en-US" dirty="0" smtClean="0"/>
              <a:t>Direction has</a:t>
            </a:r>
            <a:r>
              <a:rPr lang="en-US" baseline="0" dirty="0" smtClean="0"/>
              <a:t> changed, evolved</a:t>
            </a:r>
            <a:endParaRPr lang="en-US" dirty="0" smtClean="0"/>
          </a:p>
          <a:p>
            <a:pPr marL="0" lvl="7"/>
            <a:endParaRPr lang="en-US" dirty="0"/>
          </a:p>
          <a:p>
            <a:pPr marL="0" lvl="7"/>
            <a:r>
              <a:rPr lang="en-US" dirty="0" smtClean="0"/>
              <a:t>PARCC testing changed Aug</a:t>
            </a:r>
            <a:r>
              <a:rPr lang="en-US" dirty="0"/>
              <a:t>. 22 Cut # of test items, reduced length of </a:t>
            </a:r>
            <a:r>
              <a:rPr lang="en-US" dirty="0" smtClean="0"/>
              <a:t>exam, tech readiness survey</a:t>
            </a:r>
          </a:p>
          <a:p>
            <a:pPr marL="0" lvl="7"/>
            <a:endParaRPr lang="en-US" dirty="0"/>
          </a:p>
          <a:p>
            <a:pPr marL="0" lvl="7" defTabSz="914265">
              <a:defRPr/>
            </a:pPr>
            <a:r>
              <a:rPr lang="en-US" b="1" dirty="0" smtClean="0"/>
              <a:t>The </a:t>
            </a:r>
            <a:r>
              <a:rPr lang="en-US" b="1" dirty="0"/>
              <a:t>Common Core itself has the potential to be a positive force in education, but </a:t>
            </a:r>
            <a:r>
              <a:rPr lang="en-US" b="1" dirty="0" smtClean="0"/>
              <a:t>the success of our students will </a:t>
            </a:r>
            <a:r>
              <a:rPr lang="en-US" b="1" dirty="0"/>
              <a:t>rise and fall on how it is implemented </a:t>
            </a:r>
            <a:r>
              <a:rPr lang="en-US" b="1" dirty="0" smtClean="0"/>
              <a:t>in</a:t>
            </a:r>
            <a:r>
              <a:rPr lang="en-US" b="1" baseline="0" dirty="0" smtClean="0"/>
              <a:t> school districts across Illinois</a:t>
            </a:r>
            <a:r>
              <a:rPr lang="en-US" b="1" dirty="0" smtClean="0"/>
              <a:t>.</a:t>
            </a:r>
            <a:endParaRPr lang="en-US" b="1" dirty="0"/>
          </a:p>
          <a:p>
            <a:pPr marL="0" lvl="7" defTabSz="914265">
              <a:defRPr/>
            </a:pPr>
            <a:endParaRPr lang="en-US" b="1" dirty="0" smtClean="0">
              <a:latin typeface="Perpetua" pitchFamily="-112" charset="0"/>
            </a:endParaRPr>
          </a:p>
          <a:p>
            <a:pPr defTabSz="914265">
              <a:defRPr/>
            </a:pPr>
            <a:endParaRPr lang="en-US" dirty="0" smtClean="0"/>
          </a:p>
          <a:p>
            <a:pPr defTabSz="914265">
              <a:defRPr/>
            </a:pPr>
            <a:endParaRPr lang="en-US" dirty="0" smtClean="0"/>
          </a:p>
          <a:p>
            <a:pPr defTabSz="914265">
              <a:defRPr/>
            </a:pPr>
            <a:endParaRPr lang="en-US" dirty="0" smtClean="0"/>
          </a:p>
        </p:txBody>
      </p:sp>
      <p:sp>
        <p:nvSpPr>
          <p:cNvPr id="4" name="Slide Number Placeholder 3"/>
          <p:cNvSpPr>
            <a:spLocks noGrp="1"/>
          </p:cNvSpPr>
          <p:nvPr>
            <p:ph type="sldNum" sz="quarter" idx="10"/>
          </p:nvPr>
        </p:nvSpPr>
        <p:spPr/>
        <p:txBody>
          <a:bodyPr/>
          <a:lstStyle/>
          <a:p>
            <a:fld id="{3948AA7E-FC53-4E6B-9A69-66947BF306C2}" type="slidenum">
              <a:rPr lang="en-US" smtClean="0"/>
              <a:pPr/>
              <a:t>8</a:t>
            </a:fld>
            <a:endParaRPr lang="en-US" dirty="0"/>
          </a:p>
        </p:txBody>
      </p:sp>
    </p:spTree>
    <p:extLst>
      <p:ext uri="{BB962C8B-B14F-4D97-AF65-F5344CB8AC3E}">
        <p14:creationId xmlns:p14="http://schemas.microsoft.com/office/powerpoint/2010/main" val="133348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F3BD906-75F4-4E5D-AD21-26D1A5089A36}" type="slidenum">
              <a:rPr lang="en-US"/>
              <a:pPr/>
              <a:t>9</a:t>
            </a:fld>
            <a:endParaRPr lang="en-US" dirty="0"/>
          </a:p>
        </p:txBody>
      </p:sp>
      <p:sp>
        <p:nvSpPr>
          <p:cNvPr id="19459" name="Rectangle 2"/>
          <p:cNvSpPr>
            <a:spLocks noGrp="1" noRot="1" noChangeAspect="1" noChangeArrowheads="1" noTextEdit="1"/>
          </p:cNvSpPr>
          <p:nvPr>
            <p:ph type="sldImg"/>
          </p:nvPr>
        </p:nvSpPr>
        <p:spPr>
          <a:xfrm>
            <a:off x="1722438" y="655638"/>
            <a:ext cx="3603625" cy="2703512"/>
          </a:xfrm>
          <a:ln/>
        </p:spPr>
      </p:sp>
      <p:sp>
        <p:nvSpPr>
          <p:cNvPr id="19460" name="Rectangle 3"/>
          <p:cNvSpPr>
            <a:spLocks noGrp="1" noChangeArrowheads="1"/>
          </p:cNvSpPr>
          <p:nvPr>
            <p:ph type="body" idx="1"/>
          </p:nvPr>
        </p:nvSpPr>
        <p:spPr>
          <a:noFill/>
          <a:ln/>
        </p:spPr>
        <p:txBody>
          <a:bodyPr>
            <a:normAutofit/>
          </a:bodyPr>
          <a:lstStyle/>
          <a:p>
            <a:r>
              <a:rPr lang="en-US" b="1" dirty="0" smtClean="0">
                <a:latin typeface="Times" pitchFamily="-112" charset="0"/>
                <a:ea typeface="ＭＳ Ｐゴシック" pitchFamily="-112" charset="-128"/>
              </a:rPr>
              <a:t>Glenn</a:t>
            </a:r>
          </a:p>
          <a:p>
            <a:endParaRPr lang="en-US" dirty="0">
              <a:latin typeface="Times" pitchFamily="-112" charset="0"/>
              <a:ea typeface="ＭＳ Ｐゴシック" pitchFamily="-112" charset="-128"/>
            </a:endParaRPr>
          </a:p>
          <a:p>
            <a:pPr defTabSz="914265">
              <a:defRPr/>
            </a:pPr>
            <a:r>
              <a:rPr lang="en-US" b="1" u="sng" dirty="0"/>
              <a:t>District </a:t>
            </a:r>
            <a:r>
              <a:rPr lang="en-US" b="1" u="sng" dirty="0" smtClean="0"/>
              <a:t>202: </a:t>
            </a:r>
            <a:r>
              <a:rPr lang="en-US" b="1" dirty="0" smtClean="0"/>
              <a:t>Inclusive multi- year Curriculum Development Process </a:t>
            </a:r>
            <a:r>
              <a:rPr lang="en-US" b="1" dirty="0"/>
              <a:t>to Create Curriculum that implements </a:t>
            </a:r>
            <a:r>
              <a:rPr lang="en-US" b="1" dirty="0" smtClean="0"/>
              <a:t>Standards</a:t>
            </a:r>
          </a:p>
          <a:p>
            <a:pPr defTabSz="914265">
              <a:defRPr/>
            </a:pPr>
            <a:endParaRPr lang="en-US" dirty="0"/>
          </a:p>
          <a:p>
            <a:endParaRPr lang="en-US" b="1" dirty="0"/>
          </a:p>
          <a:p>
            <a:r>
              <a:rPr lang="en-US" b="1" dirty="0"/>
              <a:t>Common Core is a set of standards, not a curriculum</a:t>
            </a:r>
            <a:endParaRPr lang="en-US" dirty="0"/>
          </a:p>
          <a:p>
            <a:r>
              <a:rPr lang="en-US" dirty="0" smtClean="0"/>
              <a:t>Standards are </a:t>
            </a:r>
            <a:r>
              <a:rPr lang="en-US" dirty="0"/>
              <a:t>a destination, the curriculum is the map to get there. </a:t>
            </a:r>
          </a:p>
          <a:p>
            <a:r>
              <a:rPr lang="en-US" dirty="0"/>
              <a:t>A curriculum outlines the sequence of topics that teachers will cover on their way to the final goal of the standards, building from simpler tasks to more difficult and complex ones. </a:t>
            </a:r>
          </a:p>
          <a:p>
            <a:pPr defTabSz="914265">
              <a:defRPr/>
            </a:pPr>
            <a:endParaRPr lang="en-US" dirty="0"/>
          </a:p>
          <a:p>
            <a:pPr defTabSz="914265">
              <a:defRPr/>
            </a:pPr>
            <a:r>
              <a:rPr lang="en-US" baseline="0" dirty="0" smtClean="0"/>
              <a:t>D202 – Curriculum, Assessments, Feedback, Professional Development, Resources</a:t>
            </a:r>
          </a:p>
          <a:p>
            <a:endParaRPr lang="en-US" b="1" dirty="0"/>
          </a:p>
          <a:p>
            <a:r>
              <a:rPr lang="en-US" dirty="0" smtClean="0"/>
              <a:t>Cursive, spelling</a:t>
            </a:r>
          </a:p>
          <a:p>
            <a:endParaRPr lang="en-US" dirty="0"/>
          </a:p>
          <a:p>
            <a:r>
              <a:rPr lang="en-US" dirty="0" smtClean="0"/>
              <a:t>Process allows Change,</a:t>
            </a:r>
            <a:r>
              <a:rPr lang="en-US" baseline="0" dirty="0" smtClean="0"/>
              <a:t> Respond</a:t>
            </a:r>
            <a:endParaRPr lang="en-US" dirty="0" smtClean="0"/>
          </a:p>
          <a:p>
            <a:r>
              <a:rPr lang="en-US" dirty="0"/>
              <a:t>MS - more resources, more textbooks, go find it, independently, </a:t>
            </a:r>
            <a:r>
              <a:rPr lang="en-US" dirty="0" smtClean="0"/>
              <a:t>timing</a:t>
            </a:r>
          </a:p>
          <a:p>
            <a:endParaRPr lang="en-US" dirty="0"/>
          </a:p>
          <a:p>
            <a:r>
              <a:rPr lang="en-US" dirty="0"/>
              <a:t>Move some topics around: Number Sense 1st vs. Ratios</a:t>
            </a:r>
          </a:p>
          <a:p>
            <a:endParaRPr lang="en-US" dirty="0"/>
          </a:p>
          <a:p>
            <a:pPr defTabSz="914265">
              <a:defRPr/>
            </a:pPr>
            <a:r>
              <a:rPr lang="en-US" b="1" dirty="0" smtClean="0"/>
              <a:t>Throughout this process our students, teachers, and administrators have learned a lot and shared things that guide our work in the future.</a:t>
            </a:r>
          </a:p>
          <a:p>
            <a:endParaRPr lang="en-US" dirty="0" smtClean="0"/>
          </a:p>
          <a:p>
            <a:endParaRPr lang="en-US" dirty="0" smtClean="0"/>
          </a:p>
          <a:p>
            <a:endParaRPr lang="en-US" dirty="0" smtClean="0"/>
          </a:p>
          <a:p>
            <a:endParaRPr lang="en-US" dirty="0" smtClean="0"/>
          </a:p>
          <a:p>
            <a:pPr defTabSz="914265">
              <a:defRPr/>
            </a:pPr>
            <a:endParaRPr lang="en-US" dirty="0" smtClean="0"/>
          </a:p>
          <a:p>
            <a:pPr eaLnBrk="1" hangingPunct="1"/>
            <a:endParaRPr lang="en-US" dirty="0" smtClean="0">
              <a:latin typeface="Times" pitchFamily="-112" charset="0"/>
              <a:ea typeface="ＭＳ Ｐゴシック" pitchFamily="-112" charset="-128"/>
            </a:endParaRPr>
          </a:p>
        </p:txBody>
      </p:sp>
    </p:spTree>
    <p:extLst>
      <p:ext uri="{BB962C8B-B14F-4D97-AF65-F5344CB8AC3E}">
        <p14:creationId xmlns:p14="http://schemas.microsoft.com/office/powerpoint/2010/main" val="400369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49A4EE-E442-4E84-BD8B-0EC53A5D6502}"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9A4EE-E442-4E84-BD8B-0EC53A5D6502}"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9A4EE-E442-4E84-BD8B-0EC53A5D6502}"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9A4EE-E442-4E84-BD8B-0EC53A5D6502}"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9A4EE-E442-4E84-BD8B-0EC53A5D6502}" type="datetimeFigureOut">
              <a:rPr lang="en-US" smtClean="0"/>
              <a:pPr/>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49A4EE-E442-4E84-BD8B-0EC53A5D6502}"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49A4EE-E442-4E84-BD8B-0EC53A5D6502}" type="datetimeFigureOut">
              <a:rPr lang="en-US" smtClean="0"/>
              <a:pPr/>
              <a:t>1/14/2015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49A4EE-E442-4E84-BD8B-0EC53A5D6502}" type="datetimeFigureOut">
              <a:rPr lang="en-US" smtClean="0"/>
              <a:pPr/>
              <a:t>1/14/2015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A4EE-E442-4E84-BD8B-0EC53A5D6502}" type="datetimeFigureOut">
              <a:rPr lang="en-US" smtClean="0"/>
              <a:pPr/>
              <a:t>1/14/2015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9A4EE-E442-4E84-BD8B-0EC53A5D6502}"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9A4EE-E442-4E84-BD8B-0EC53A5D6502}" type="datetimeFigureOut">
              <a:rPr lang="en-US" smtClean="0"/>
              <a:pPr/>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9A4EE-E442-4E84-BD8B-0EC53A5D6502}" type="datetimeFigureOut">
              <a:rPr lang="en-US" smtClean="0"/>
              <a:pPr/>
              <a:t>1/14/2015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799F7-093A-4599-B3CF-FECBB7DA64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500" t="21094" r="52500" b="10156"/>
          <a:stretch>
            <a:fillRect/>
          </a:stretch>
        </p:blipFill>
        <p:spPr bwMode="auto">
          <a:xfrm>
            <a:off x="0" y="719345"/>
            <a:ext cx="9144000" cy="6138655"/>
          </a:xfrm>
          <a:prstGeom prst="rect">
            <a:avLst/>
          </a:prstGeom>
          <a:noFill/>
          <a:ln w="9525">
            <a:noFill/>
            <a:miter lim="800000"/>
            <a:headEnd/>
            <a:tailEnd/>
          </a:ln>
        </p:spPr>
      </p:pic>
      <p:pic>
        <p:nvPicPr>
          <p:cNvPr id="5" name="Picture 4" descr="th_dist202logoapple.jpg"/>
          <p:cNvPicPr>
            <a:picLocks noChangeAspect="1"/>
          </p:cNvPicPr>
          <p:nvPr/>
        </p:nvPicPr>
        <p:blipFill>
          <a:blip r:embed="rId4" cstate="print"/>
          <a:stretch>
            <a:fillRect/>
          </a:stretch>
        </p:blipFill>
        <p:spPr>
          <a:xfrm>
            <a:off x="4953000" y="3352800"/>
            <a:ext cx="1143001" cy="1165061"/>
          </a:xfrm>
          <a:prstGeom prst="rect">
            <a:avLst/>
          </a:prstGeom>
        </p:spPr>
      </p:pic>
      <p:sp>
        <p:nvSpPr>
          <p:cNvPr id="6" name="TextBox 5"/>
          <p:cNvSpPr txBox="1"/>
          <p:nvPr/>
        </p:nvSpPr>
        <p:spPr>
          <a:xfrm>
            <a:off x="0" y="0"/>
            <a:ext cx="5715000" cy="646331"/>
          </a:xfrm>
          <a:prstGeom prst="rect">
            <a:avLst/>
          </a:prstGeom>
          <a:noFill/>
        </p:spPr>
        <p:txBody>
          <a:bodyPr wrap="square" rtlCol="0">
            <a:spAutoFit/>
          </a:bodyPr>
          <a:lstStyle/>
          <a:p>
            <a:r>
              <a:rPr lang="en-US" sz="3200" dirty="0" smtClean="0"/>
              <a:t>    </a:t>
            </a:r>
            <a:r>
              <a:rPr lang="en-US" sz="3600" b="1" dirty="0" smtClean="0"/>
              <a:t>Road to the Common Core</a:t>
            </a:r>
          </a:p>
        </p:txBody>
      </p:sp>
      <p:sp>
        <p:nvSpPr>
          <p:cNvPr id="7" name="TextBox 6"/>
          <p:cNvSpPr txBox="1"/>
          <p:nvPr/>
        </p:nvSpPr>
        <p:spPr>
          <a:xfrm>
            <a:off x="228601" y="6172200"/>
            <a:ext cx="9118600" cy="553998"/>
          </a:xfrm>
          <a:prstGeom prst="rect">
            <a:avLst/>
          </a:prstGeom>
          <a:noFill/>
        </p:spPr>
        <p:txBody>
          <a:bodyPr wrap="square" rtlCol="0">
            <a:spAutoFit/>
          </a:bodyPr>
          <a:lstStyle/>
          <a:p>
            <a:r>
              <a:rPr lang="en-US" sz="3000" b="1" dirty="0" smtClean="0"/>
              <a:t>Plainfield Community Consolidated School District 202</a:t>
            </a:r>
            <a:endParaRPr lang="en-US" sz="3000" b="1" dirty="0"/>
          </a:p>
        </p:txBody>
      </p:sp>
      <p:pic>
        <p:nvPicPr>
          <p:cNvPr id="8" name="Picture 3"/>
          <p:cNvPicPr>
            <a:picLocks noChangeAspect="1" noChangeArrowheads="1"/>
          </p:cNvPicPr>
          <p:nvPr/>
        </p:nvPicPr>
        <p:blipFill>
          <a:blip r:embed="rId5" cstate="print"/>
          <a:srcRect/>
          <a:stretch>
            <a:fillRect/>
          </a:stretch>
        </p:blipFill>
        <p:spPr>
          <a:xfrm>
            <a:off x="6553200" y="1676400"/>
            <a:ext cx="2410792" cy="685800"/>
          </a:xfrm>
          <a:prstGeom prst="rect">
            <a:avLst/>
          </a:prstGeo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399514"/>
            <a:ext cx="4495800" cy="3458486"/>
          </a:xfrm>
          <a:prstGeom prst="rect">
            <a:avLst/>
          </a:prstGeom>
        </p:spPr>
      </p:pic>
      <p:pic>
        <p:nvPicPr>
          <p:cNvPr id="4" name="Content Placeholder 3"/>
          <p:cNvPicPr>
            <a:picLocks noGrp="1" noChangeAspect="1"/>
          </p:cNvPicPr>
          <p:nvPr>
            <p:ph sz="quarter" idx="1"/>
          </p:nvPr>
        </p:nvPicPr>
        <p:blipFill rotWithShape="1">
          <a:blip r:embed="rId4" cstate="print">
            <a:extLst>
              <a:ext uri="{28A0092B-C50C-407E-A947-70E740481C1C}">
                <a14:useLocalDpi xmlns:a14="http://schemas.microsoft.com/office/drawing/2010/main" val="0"/>
              </a:ext>
            </a:extLst>
          </a:blip>
          <a:srcRect t="14123"/>
          <a:stretch/>
        </p:blipFill>
        <p:spPr>
          <a:xfrm>
            <a:off x="-34147" y="3429000"/>
            <a:ext cx="4544786" cy="3429000"/>
          </a:xfrm>
        </p:spPr>
      </p:pic>
      <p:sp>
        <p:nvSpPr>
          <p:cNvPr id="5" name="TextBox 4"/>
          <p:cNvSpPr txBox="1"/>
          <p:nvPr/>
        </p:nvSpPr>
        <p:spPr>
          <a:xfrm>
            <a:off x="990097" y="3399514"/>
            <a:ext cx="1752600" cy="584775"/>
          </a:xfrm>
          <a:prstGeom prst="rect">
            <a:avLst/>
          </a:prstGeom>
          <a:noFill/>
        </p:spPr>
        <p:txBody>
          <a:bodyPr wrap="square" rtlCol="0">
            <a:spAutoFit/>
          </a:bodyPr>
          <a:lstStyle/>
          <a:p>
            <a:r>
              <a:rPr lang="en-US" sz="3200" dirty="0" smtClean="0">
                <a:solidFill>
                  <a:schemeClr val="bg1"/>
                </a:solidFill>
              </a:rPr>
              <a:t>Teachers</a:t>
            </a:r>
            <a:endParaRPr lang="en-US" sz="3200" dirty="0">
              <a:solidFill>
                <a:schemeClr val="bg1"/>
              </a:solidFill>
            </a:endParaRPr>
          </a:p>
        </p:txBody>
      </p:sp>
      <p:sp>
        <p:nvSpPr>
          <p:cNvPr id="7" name="TextBox 6"/>
          <p:cNvSpPr txBox="1"/>
          <p:nvPr/>
        </p:nvSpPr>
        <p:spPr>
          <a:xfrm>
            <a:off x="5562600" y="3581400"/>
            <a:ext cx="2209800" cy="584775"/>
          </a:xfrm>
          <a:prstGeom prst="rect">
            <a:avLst/>
          </a:prstGeom>
          <a:noFill/>
        </p:spPr>
        <p:txBody>
          <a:bodyPr wrap="square" rtlCol="0">
            <a:spAutoFit/>
          </a:bodyPr>
          <a:lstStyle/>
          <a:p>
            <a:r>
              <a:rPr lang="en-US" sz="3200" dirty="0" smtClean="0">
                <a:solidFill>
                  <a:schemeClr val="bg1"/>
                </a:solidFill>
              </a:rPr>
              <a:t>Principals</a:t>
            </a:r>
            <a:endParaRPr lang="en-US" sz="3200" dirty="0">
              <a:solidFill>
                <a:schemeClr val="bg1"/>
              </a:solidFill>
            </a:endParaRPr>
          </a:p>
        </p:txBody>
      </p:sp>
      <p:pic>
        <p:nvPicPr>
          <p:cNvPr id="11" name="Picture 10" descr="th_dist202logoapple.jpg"/>
          <p:cNvPicPr>
            <a:picLocks noChangeAspect="1"/>
          </p:cNvPicPr>
          <p:nvPr/>
        </p:nvPicPr>
        <p:blipFill>
          <a:blip r:embed="rId5" cstate="print"/>
          <a:stretch>
            <a:fillRect/>
          </a:stretch>
        </p:blipFill>
        <p:spPr>
          <a:xfrm>
            <a:off x="-23261" y="-47043"/>
            <a:ext cx="1699661" cy="1732465"/>
          </a:xfrm>
          <a:prstGeom prst="rect">
            <a:avLst/>
          </a:prstGeom>
        </p:spPr>
      </p:pic>
      <p:pic>
        <p:nvPicPr>
          <p:cNvPr id="2" name="Picture 1"/>
          <p:cNvPicPr>
            <a:picLocks noChangeAspect="1"/>
          </p:cNvPicPr>
          <p:nvPr/>
        </p:nvPicPr>
        <p:blipFill rotWithShape="1">
          <a:blip r:embed="rId6"/>
          <a:srcRect l="6875" t="40625" r="71250" b="21093"/>
          <a:stretch/>
        </p:blipFill>
        <p:spPr>
          <a:xfrm>
            <a:off x="2362200" y="0"/>
            <a:ext cx="4572000" cy="3200400"/>
          </a:xfrm>
          <a:prstGeom prst="rect">
            <a:avLst/>
          </a:prstGeom>
        </p:spPr>
      </p:pic>
      <p:sp>
        <p:nvSpPr>
          <p:cNvPr id="9" name="TextBox 8"/>
          <p:cNvSpPr txBox="1"/>
          <p:nvPr/>
        </p:nvSpPr>
        <p:spPr>
          <a:xfrm>
            <a:off x="3543300" y="0"/>
            <a:ext cx="2209800" cy="584775"/>
          </a:xfrm>
          <a:prstGeom prst="rect">
            <a:avLst/>
          </a:prstGeom>
          <a:noFill/>
        </p:spPr>
        <p:txBody>
          <a:bodyPr wrap="square" rtlCol="0">
            <a:spAutoFit/>
          </a:bodyPr>
          <a:lstStyle/>
          <a:p>
            <a:r>
              <a:rPr lang="en-US" sz="3200" dirty="0" smtClean="0">
                <a:solidFill>
                  <a:schemeClr val="bg1"/>
                </a:solidFill>
              </a:rPr>
              <a:t>Students</a:t>
            </a:r>
            <a:endParaRPr lang="en-US" sz="3200" dirty="0">
              <a:solidFill>
                <a:schemeClr val="bg1"/>
              </a:solidFill>
            </a:endParaRPr>
          </a:p>
        </p:txBody>
      </p:sp>
    </p:spTree>
    <p:extLst>
      <p:ext uri="{BB962C8B-B14F-4D97-AF65-F5344CB8AC3E}">
        <p14:creationId xmlns:p14="http://schemas.microsoft.com/office/powerpoint/2010/main" val="3801851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ci.sfsu.edu/files/images/SchoolBoard2.jpg"/>
          <p:cNvPicPr>
            <a:picLocks noChangeAspect="1" noChangeArrowheads="1"/>
          </p:cNvPicPr>
          <p:nvPr/>
        </p:nvPicPr>
        <p:blipFill rotWithShape="1">
          <a:blip r:embed="rId3">
            <a:extLst>
              <a:ext uri="{28A0092B-C50C-407E-A947-70E740481C1C}">
                <a14:useLocalDpi xmlns:a14="http://schemas.microsoft.com/office/drawing/2010/main" val="0"/>
              </a:ext>
            </a:extLst>
          </a:blip>
          <a:srcRect l="2817" r="2817" b="8203"/>
          <a:stretch/>
        </p:blipFill>
        <p:spPr bwMode="auto">
          <a:xfrm>
            <a:off x="1676400" y="1000990"/>
            <a:ext cx="7467600" cy="5857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_dist202logoapple.jpg"/>
          <p:cNvPicPr>
            <a:picLocks noChangeAspect="1"/>
          </p:cNvPicPr>
          <p:nvPr/>
        </p:nvPicPr>
        <p:blipFill>
          <a:blip r:embed="rId4" cstate="print"/>
          <a:stretch>
            <a:fillRect/>
          </a:stretch>
        </p:blipFill>
        <p:spPr>
          <a:xfrm>
            <a:off x="0" y="0"/>
            <a:ext cx="1524000" cy="1553413"/>
          </a:xfrm>
          <a:prstGeom prst="rect">
            <a:avLst/>
          </a:prstGeom>
        </p:spPr>
      </p:pic>
    </p:spTree>
    <p:extLst>
      <p:ext uri="{BB962C8B-B14F-4D97-AF65-F5344CB8AC3E}">
        <p14:creationId xmlns:p14="http://schemas.microsoft.com/office/powerpoint/2010/main" val="750895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750" t="27344" r="61562" b="21094"/>
          <a:stretch/>
        </p:blipFill>
        <p:spPr>
          <a:xfrm>
            <a:off x="0" y="10885"/>
            <a:ext cx="9144000" cy="6847115"/>
          </a:xfrm>
          <a:prstGeom prst="rect">
            <a:avLst/>
          </a:prstGeom>
        </p:spPr>
      </p:pic>
    </p:spTree>
    <p:extLst>
      <p:ext uri="{BB962C8B-B14F-4D97-AF65-F5344CB8AC3E}">
        <p14:creationId xmlns:p14="http://schemas.microsoft.com/office/powerpoint/2010/main" val="1673801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RCC_States.pdf"/>
          <p:cNvPicPr>
            <a:picLocks noChangeAspect="1"/>
          </p:cNvPicPr>
          <p:nvPr/>
        </p:nvPicPr>
        <p:blipFill>
          <a:blip r:embed="rId3" cstate="print"/>
          <a:srcRect t="1111" r="75958" b="85556"/>
          <a:stretch>
            <a:fillRect/>
          </a:stretch>
        </p:blipFill>
        <p:spPr bwMode="auto">
          <a:xfrm>
            <a:off x="4191000" y="4800600"/>
            <a:ext cx="4800600" cy="20574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a:xfrm>
            <a:off x="228600" y="228599"/>
            <a:ext cx="5960014" cy="1695450"/>
          </a:xfrm>
          <a:prstGeom prst="rect">
            <a:avLst/>
          </a:prstGeom>
          <a:noFill/>
          <a:ln/>
        </p:spPr>
      </p:pic>
    </p:spTree>
    <p:extLst>
      <p:ext uri="{BB962C8B-B14F-4D97-AF65-F5344CB8AC3E}">
        <p14:creationId xmlns:p14="http://schemas.microsoft.com/office/powerpoint/2010/main" val="20743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srcRect l="7813" t="9375" r="68438" b="44531"/>
          <a:stretch/>
        </p:blipFill>
        <p:spPr>
          <a:xfrm>
            <a:off x="228600" y="274638"/>
            <a:ext cx="8534400" cy="6447924"/>
          </a:xfrm>
          <a:prstGeom prst="rect">
            <a:avLst/>
          </a:prstGeom>
        </p:spPr>
      </p:pic>
      <p:sp>
        <p:nvSpPr>
          <p:cNvPr id="5" name="TextBox 4"/>
          <p:cNvSpPr txBox="1"/>
          <p:nvPr/>
        </p:nvSpPr>
        <p:spPr>
          <a:xfrm>
            <a:off x="228600" y="609600"/>
            <a:ext cx="1676400" cy="369332"/>
          </a:xfrm>
          <a:prstGeom prst="rect">
            <a:avLst/>
          </a:prstGeom>
          <a:noFill/>
        </p:spPr>
        <p:txBody>
          <a:bodyPr wrap="square" rtlCol="0">
            <a:spAutoFit/>
          </a:bodyPr>
          <a:lstStyle/>
          <a:p>
            <a:r>
              <a:rPr lang="en-US" dirty="0" smtClean="0"/>
              <a:t>12/9/14</a:t>
            </a:r>
            <a:endParaRPr lang="en-US" dirty="0"/>
          </a:p>
        </p:txBody>
      </p:sp>
    </p:spTree>
    <p:extLst>
      <p:ext uri="{BB962C8B-B14F-4D97-AF65-F5344CB8AC3E}">
        <p14:creationId xmlns:p14="http://schemas.microsoft.com/office/powerpoint/2010/main" val="3656140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1896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d-7\profiles\GWood\GroupWise\road.png"/>
          <p:cNvPicPr>
            <a:picLocks noChangeAspect="1" noChangeArrowheads="1"/>
          </p:cNvPicPr>
          <p:nvPr/>
        </p:nvPicPr>
        <p:blipFill rotWithShape="1">
          <a:blip r:embed="rId3" cstate="print"/>
          <a:srcRect r="10448"/>
          <a:stretch/>
        </p:blipFill>
        <p:spPr bwMode="auto">
          <a:xfrm>
            <a:off x="25400" y="-704719"/>
            <a:ext cx="9144000" cy="7530352"/>
          </a:xfrm>
          <a:prstGeom prst="rect">
            <a:avLst/>
          </a:prstGeom>
          <a:noFill/>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0" y="5303096"/>
            <a:ext cx="1597067" cy="1522537"/>
          </a:xfrm>
          <a:prstGeom prst="rect">
            <a:avLst/>
          </a:prstGeom>
        </p:spPr>
      </p:pic>
      <p:pic>
        <p:nvPicPr>
          <p:cNvPr id="5" name="Picture 4" descr="th_dist202logoapple.jpg"/>
          <p:cNvPicPr>
            <a:picLocks noChangeAspect="1"/>
          </p:cNvPicPr>
          <p:nvPr/>
        </p:nvPicPr>
        <p:blipFill>
          <a:blip r:embed="rId5" cstate="print"/>
          <a:stretch>
            <a:fillRect/>
          </a:stretch>
        </p:blipFill>
        <p:spPr>
          <a:xfrm>
            <a:off x="5962650" y="1435929"/>
            <a:ext cx="952500" cy="970883"/>
          </a:xfrm>
          <a:prstGeom prst="rect">
            <a:avLst/>
          </a:prstGeom>
        </p:spPr>
      </p:pic>
      <p:sp>
        <p:nvSpPr>
          <p:cNvPr id="2" name="TextBox 1"/>
          <p:cNvSpPr txBox="1"/>
          <p:nvPr/>
        </p:nvSpPr>
        <p:spPr>
          <a:xfrm>
            <a:off x="2308225" y="579213"/>
            <a:ext cx="4210050" cy="369332"/>
          </a:xfrm>
          <a:prstGeom prst="rect">
            <a:avLst/>
          </a:prstGeom>
          <a:noFill/>
        </p:spPr>
        <p:txBody>
          <a:bodyPr wrap="square" rtlCol="0">
            <a:spAutoFit/>
          </a:bodyPr>
          <a:lstStyle/>
          <a:p>
            <a:r>
              <a:rPr lang="en-US" dirty="0" smtClean="0"/>
              <a:t>Spring 2015 Illinois PARRC Testing</a:t>
            </a:r>
            <a:endParaRPr lang="en-US" dirty="0"/>
          </a:p>
        </p:txBody>
      </p:sp>
      <p:sp>
        <p:nvSpPr>
          <p:cNvPr id="7" name="TextBox 6"/>
          <p:cNvSpPr txBox="1"/>
          <p:nvPr/>
        </p:nvSpPr>
        <p:spPr>
          <a:xfrm>
            <a:off x="1447800" y="1685123"/>
            <a:ext cx="4038600" cy="369332"/>
          </a:xfrm>
          <a:prstGeom prst="rect">
            <a:avLst/>
          </a:prstGeom>
          <a:noFill/>
        </p:spPr>
        <p:txBody>
          <a:bodyPr wrap="square" rtlCol="0">
            <a:spAutoFit/>
          </a:bodyPr>
          <a:lstStyle/>
          <a:p>
            <a:r>
              <a:rPr lang="en-US" dirty="0" smtClean="0"/>
              <a:t>August 2014 D202 Implement ELA CCSS</a:t>
            </a:r>
            <a:endParaRPr lang="en-US" dirty="0"/>
          </a:p>
        </p:txBody>
      </p:sp>
      <p:sp>
        <p:nvSpPr>
          <p:cNvPr id="8" name="TextBox 7"/>
          <p:cNvSpPr txBox="1"/>
          <p:nvPr/>
        </p:nvSpPr>
        <p:spPr>
          <a:xfrm>
            <a:off x="1295400" y="1912260"/>
            <a:ext cx="4343400" cy="369332"/>
          </a:xfrm>
          <a:prstGeom prst="rect">
            <a:avLst/>
          </a:prstGeom>
          <a:noFill/>
        </p:spPr>
        <p:txBody>
          <a:bodyPr wrap="square" rtlCol="0">
            <a:spAutoFit/>
          </a:bodyPr>
          <a:lstStyle/>
          <a:p>
            <a:r>
              <a:rPr lang="en-US" dirty="0" smtClean="0"/>
              <a:t>August 2013 D202 Implement Math CCSS</a:t>
            </a:r>
            <a:endParaRPr lang="en-US" dirty="0"/>
          </a:p>
        </p:txBody>
      </p:sp>
      <p:pic>
        <p:nvPicPr>
          <p:cNvPr id="9" name="Picture 8" descr="PARCC_States.pdf"/>
          <p:cNvPicPr>
            <a:picLocks noChangeAspect="1"/>
          </p:cNvPicPr>
          <p:nvPr/>
        </p:nvPicPr>
        <p:blipFill>
          <a:blip r:embed="rId6" cstate="print"/>
          <a:srcRect t="1111" r="75958" b="85556"/>
          <a:stretch>
            <a:fillRect/>
          </a:stretch>
        </p:blipFill>
        <p:spPr bwMode="auto">
          <a:xfrm>
            <a:off x="6781800" y="597932"/>
            <a:ext cx="1244600" cy="533400"/>
          </a:xfrm>
          <a:prstGeom prst="rect">
            <a:avLst/>
          </a:prstGeom>
          <a:noFill/>
          <a:ln w="9525">
            <a:noFill/>
            <a:miter lim="800000"/>
            <a:headEnd/>
            <a:tailEnd/>
          </a:ln>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25000" r="22917"/>
          <a:stretch/>
        </p:blipFill>
        <p:spPr>
          <a:xfrm>
            <a:off x="4114800" y="2656187"/>
            <a:ext cx="1371601" cy="1393547"/>
          </a:xfrm>
          <a:prstGeom prst="rect">
            <a:avLst/>
          </a:prstGeom>
        </p:spPr>
      </p:pic>
      <p:sp>
        <p:nvSpPr>
          <p:cNvPr id="11" name="TextBox 10"/>
          <p:cNvSpPr txBox="1"/>
          <p:nvPr/>
        </p:nvSpPr>
        <p:spPr>
          <a:xfrm>
            <a:off x="5962650" y="3372180"/>
            <a:ext cx="3073400" cy="369332"/>
          </a:xfrm>
          <a:prstGeom prst="rect">
            <a:avLst/>
          </a:prstGeom>
          <a:noFill/>
        </p:spPr>
        <p:txBody>
          <a:bodyPr wrap="square" rtlCol="0">
            <a:spAutoFit/>
          </a:bodyPr>
          <a:lstStyle/>
          <a:p>
            <a:r>
              <a:rPr lang="en-US" dirty="0" smtClean="0"/>
              <a:t>June 2010 Illinois Adopts CCSS</a:t>
            </a:r>
            <a:endParaRPr lang="en-US" dirty="0"/>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4072" y="3933750"/>
            <a:ext cx="2208305" cy="1086486"/>
          </a:xfrm>
          <a:prstGeom prst="rect">
            <a:avLst/>
          </a:prstGeom>
        </p:spPr>
      </p:pic>
      <p:sp>
        <p:nvSpPr>
          <p:cNvPr id="13" name="TextBox 12"/>
          <p:cNvSpPr txBox="1"/>
          <p:nvPr/>
        </p:nvSpPr>
        <p:spPr>
          <a:xfrm>
            <a:off x="5378450" y="4639067"/>
            <a:ext cx="3073400" cy="369332"/>
          </a:xfrm>
          <a:prstGeom prst="rect">
            <a:avLst/>
          </a:prstGeom>
          <a:noFill/>
        </p:spPr>
        <p:txBody>
          <a:bodyPr wrap="square" rtlCol="0">
            <a:spAutoFit/>
          </a:bodyPr>
          <a:lstStyle/>
          <a:p>
            <a:r>
              <a:rPr lang="en-US" dirty="0" smtClean="0"/>
              <a:t>June 2010 NGA Adopts CCSS</a:t>
            </a:r>
            <a:endParaRPr lang="en-US" dirty="0"/>
          </a:p>
        </p:txBody>
      </p:sp>
      <p:sp>
        <p:nvSpPr>
          <p:cNvPr id="14" name="TextBox 13"/>
          <p:cNvSpPr txBox="1"/>
          <p:nvPr/>
        </p:nvSpPr>
        <p:spPr>
          <a:xfrm>
            <a:off x="2130425" y="6488668"/>
            <a:ext cx="4933950" cy="369332"/>
          </a:xfrm>
          <a:prstGeom prst="rect">
            <a:avLst/>
          </a:prstGeom>
          <a:noFill/>
        </p:spPr>
        <p:txBody>
          <a:bodyPr wrap="square" rtlCol="0">
            <a:spAutoFit/>
          </a:bodyPr>
          <a:lstStyle/>
          <a:p>
            <a:r>
              <a:rPr lang="en-US" dirty="0" smtClean="0"/>
              <a:t>2001 ESEA (No Child Left Behind) Authorized</a:t>
            </a:r>
            <a:endParaRPr lang="en-US" dirty="0"/>
          </a:p>
        </p:txBody>
      </p:sp>
      <p:sp>
        <p:nvSpPr>
          <p:cNvPr id="15" name="TextBox 14"/>
          <p:cNvSpPr txBox="1"/>
          <p:nvPr/>
        </p:nvSpPr>
        <p:spPr>
          <a:xfrm flipH="1">
            <a:off x="0" y="0"/>
            <a:ext cx="3048000" cy="523220"/>
          </a:xfrm>
          <a:prstGeom prst="rect">
            <a:avLst/>
          </a:prstGeom>
          <a:noFill/>
          <a:ln>
            <a:solidFill>
              <a:schemeClr val="accent1"/>
            </a:solidFill>
          </a:ln>
        </p:spPr>
        <p:txBody>
          <a:bodyPr wrap="square" rtlCol="0">
            <a:spAutoFit/>
          </a:bodyPr>
          <a:lstStyle/>
          <a:p>
            <a:r>
              <a:rPr lang="en-US" sz="2800" b="1" dirty="0" smtClean="0"/>
              <a:t>TIMELINE to PARCC</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a:srcRect l="54467" t="30092" r="23420" b="24918"/>
          <a:stretch/>
        </p:blipFill>
        <p:spPr>
          <a:xfrm>
            <a:off x="961215" y="461665"/>
            <a:ext cx="7877985" cy="6411049"/>
          </a:xfrm>
          <a:prstGeom prst="rect">
            <a:avLst/>
          </a:prstGeom>
        </p:spPr>
      </p:pic>
      <p:pic>
        <p:nvPicPr>
          <p:cNvPr id="5" name="Picture 3"/>
          <p:cNvPicPr>
            <a:picLocks noChangeAspect="1" noChangeArrowheads="1"/>
          </p:cNvPicPr>
          <p:nvPr/>
        </p:nvPicPr>
        <p:blipFill>
          <a:blip r:embed="rId4" cstate="print"/>
          <a:srcRect/>
          <a:stretch>
            <a:fillRect/>
          </a:stretch>
        </p:blipFill>
        <p:spPr>
          <a:xfrm>
            <a:off x="4892867" y="6019800"/>
            <a:ext cx="2879533" cy="881489"/>
          </a:xfrm>
          <a:prstGeom prst="rect">
            <a:avLst/>
          </a:prstGeom>
          <a:noFill/>
          <a:ln/>
        </p:spPr>
      </p:pic>
      <p:sp>
        <p:nvSpPr>
          <p:cNvPr id="6" name="TextBox 5"/>
          <p:cNvSpPr txBox="1"/>
          <p:nvPr/>
        </p:nvSpPr>
        <p:spPr>
          <a:xfrm>
            <a:off x="0" y="0"/>
            <a:ext cx="1828800" cy="461665"/>
          </a:xfrm>
          <a:prstGeom prst="rect">
            <a:avLst/>
          </a:prstGeom>
          <a:solidFill>
            <a:srgbClr val="92D050"/>
          </a:solidFill>
        </p:spPr>
        <p:txBody>
          <a:bodyPr wrap="square" rtlCol="0">
            <a:spAutoFit/>
          </a:bodyPr>
          <a:lstStyle/>
          <a:p>
            <a:r>
              <a:rPr lang="en-US" sz="2400" b="1" dirty="0" smtClean="0"/>
              <a:t>August 2015</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7500" t="14063" r="59062" b="20312"/>
          <a:stretch/>
        </p:blipFill>
        <p:spPr>
          <a:xfrm>
            <a:off x="228600" y="152400"/>
            <a:ext cx="8449101" cy="6632939"/>
          </a:xfrm>
          <a:prstGeom prst="rect">
            <a:avLst/>
          </a:prstGeom>
        </p:spPr>
      </p:pic>
      <p:sp>
        <p:nvSpPr>
          <p:cNvPr id="6" name="TextBox 5"/>
          <p:cNvSpPr txBox="1"/>
          <p:nvPr/>
        </p:nvSpPr>
        <p:spPr>
          <a:xfrm>
            <a:off x="5410200" y="0"/>
            <a:ext cx="2590800" cy="461665"/>
          </a:xfrm>
          <a:prstGeom prst="rect">
            <a:avLst/>
          </a:prstGeom>
          <a:solidFill>
            <a:srgbClr val="92D050"/>
          </a:solidFill>
        </p:spPr>
        <p:txBody>
          <a:bodyPr wrap="square" rtlCol="0">
            <a:spAutoFit/>
          </a:bodyPr>
          <a:lstStyle/>
          <a:p>
            <a:r>
              <a:rPr lang="en-US" sz="2400" b="1" dirty="0" smtClean="0"/>
              <a:t>September 2014</a:t>
            </a:r>
            <a:endParaRPr lang="en-US" sz="2400" b="1" dirty="0"/>
          </a:p>
        </p:txBody>
      </p:sp>
      <p:sp>
        <p:nvSpPr>
          <p:cNvPr id="21" name="TextBox 20"/>
          <p:cNvSpPr txBox="1"/>
          <p:nvPr/>
        </p:nvSpPr>
        <p:spPr>
          <a:xfrm>
            <a:off x="4572000" y="5410200"/>
            <a:ext cx="4419600" cy="461665"/>
          </a:xfrm>
          <a:prstGeom prst="rect">
            <a:avLst/>
          </a:prstGeom>
          <a:solidFill>
            <a:srgbClr val="00B0F0"/>
          </a:solidFill>
        </p:spPr>
        <p:txBody>
          <a:bodyPr wrap="square" rtlCol="0">
            <a:spAutoFit/>
          </a:bodyPr>
          <a:lstStyle/>
          <a:p>
            <a:r>
              <a:rPr lang="en-US" sz="2400" b="1" dirty="0" smtClean="0"/>
              <a:t>National K-12 Testing Landscape</a:t>
            </a:r>
            <a:endParaRPr lang="en-US" sz="2400" b="1" dirty="0"/>
          </a:p>
        </p:txBody>
      </p:sp>
    </p:spTree>
    <p:extLst>
      <p:ext uri="{BB962C8B-B14F-4D97-AF65-F5344CB8AC3E}">
        <p14:creationId xmlns:p14="http://schemas.microsoft.com/office/powerpoint/2010/main" val="2321789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58607" t="32603" r="23734" b="19531"/>
          <a:stretch/>
        </p:blipFill>
        <p:spPr>
          <a:xfrm>
            <a:off x="476250" y="377678"/>
            <a:ext cx="8229600" cy="6461272"/>
          </a:xfrm>
          <a:prstGeom prst="rect">
            <a:avLst/>
          </a:prstGeom>
        </p:spPr>
      </p:pic>
      <p:sp>
        <p:nvSpPr>
          <p:cNvPr id="5" name="TextBox 4"/>
          <p:cNvSpPr txBox="1"/>
          <p:nvPr/>
        </p:nvSpPr>
        <p:spPr>
          <a:xfrm>
            <a:off x="0" y="6192619"/>
            <a:ext cx="1981200" cy="646331"/>
          </a:xfrm>
          <a:prstGeom prst="rect">
            <a:avLst/>
          </a:prstGeom>
          <a:noFill/>
        </p:spPr>
        <p:txBody>
          <a:bodyPr wrap="square" rtlCol="0">
            <a:spAutoFit/>
          </a:bodyPr>
          <a:lstStyle/>
          <a:p>
            <a:r>
              <a:rPr lang="en-US" dirty="0" smtClean="0"/>
              <a:t>PDK/Gallup, Education Next</a:t>
            </a:r>
            <a:endParaRPr lang="en-US" dirty="0"/>
          </a:p>
        </p:txBody>
      </p:sp>
      <p:pic>
        <p:nvPicPr>
          <p:cNvPr id="6" name="Picture 3"/>
          <p:cNvPicPr>
            <a:picLocks noChangeAspect="1" noChangeArrowheads="1"/>
          </p:cNvPicPr>
          <p:nvPr/>
        </p:nvPicPr>
        <p:blipFill>
          <a:blip r:embed="rId4" cstate="print"/>
          <a:srcRect/>
          <a:stretch>
            <a:fillRect/>
          </a:stretch>
        </p:blipFill>
        <p:spPr>
          <a:xfrm>
            <a:off x="0" y="184152"/>
            <a:ext cx="2738120" cy="838200"/>
          </a:xfrm>
          <a:prstGeom prst="rect">
            <a:avLst/>
          </a:prstGeom>
          <a:noFill/>
          <a:ln/>
        </p:spPr>
      </p:pic>
      <p:sp>
        <p:nvSpPr>
          <p:cNvPr id="7" name="TextBox 6"/>
          <p:cNvSpPr txBox="1"/>
          <p:nvPr/>
        </p:nvSpPr>
        <p:spPr>
          <a:xfrm>
            <a:off x="6438900" y="158205"/>
            <a:ext cx="2743200" cy="1077218"/>
          </a:xfrm>
          <a:prstGeom prst="rect">
            <a:avLst/>
          </a:prstGeom>
          <a:noFill/>
        </p:spPr>
        <p:txBody>
          <a:bodyPr wrap="square" rtlCol="0">
            <a:spAutoFit/>
          </a:bodyPr>
          <a:lstStyle/>
          <a:p>
            <a:r>
              <a:rPr lang="en-US" sz="3200" b="1" smtClean="0"/>
              <a:t>Public </a:t>
            </a:r>
            <a:r>
              <a:rPr lang="en-US" sz="3200" b="1" dirty="0" smtClean="0"/>
              <a:t>Opinion 2013,2014</a:t>
            </a:r>
            <a:endParaRPr lang="en-US" sz="3200" b="1"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6003" t="7930" r="5580" b="10565"/>
          <a:stretch/>
        </p:blipFill>
        <p:spPr>
          <a:xfrm>
            <a:off x="2155758" y="3608314"/>
            <a:ext cx="1501842" cy="615244"/>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6003" t="7930" r="5580" b="10565"/>
          <a:stretch/>
        </p:blipFill>
        <p:spPr>
          <a:xfrm>
            <a:off x="5943600" y="3608314"/>
            <a:ext cx="1524001" cy="615244"/>
          </a:xfrm>
          <a:prstGeom prst="rect">
            <a:avLst/>
          </a:prstGeom>
        </p:spPr>
      </p:pic>
    </p:spTree>
    <p:extLst>
      <p:ext uri="{BB962C8B-B14F-4D97-AF65-F5344CB8AC3E}">
        <p14:creationId xmlns:p14="http://schemas.microsoft.com/office/powerpoint/2010/main" val="2190642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304800" y="304800"/>
            <a:ext cx="8839200" cy="4240213"/>
          </a:xfrm>
          <a:prstGeom prst="rect">
            <a:avLst/>
          </a:prstGeom>
          <a:noFill/>
          <a:ln w="9525">
            <a:noFill/>
            <a:miter lim="800000"/>
            <a:headEnd/>
            <a:tailEnd/>
          </a:ln>
        </p:spPr>
        <p:txBody>
          <a:bodyPr>
            <a:spAutoFit/>
          </a:bodyPr>
          <a:lstStyle/>
          <a:p>
            <a:pPr algn="ctr"/>
            <a:r>
              <a:rPr lang="en-US" sz="2800" b="1" u="sng" dirty="0" smtClean="0">
                <a:solidFill>
                  <a:srgbClr val="FFFF00"/>
                </a:solidFill>
                <a:latin typeface="Calibri" pitchFamily="34" charset="0"/>
              </a:rPr>
              <a:t>Community Relations </a:t>
            </a:r>
            <a:endParaRPr lang="en-US" sz="2800" b="1" u="sng" dirty="0">
              <a:solidFill>
                <a:srgbClr val="FFFF00"/>
              </a:solidFill>
              <a:latin typeface="Calibri" pitchFamily="34" charset="0"/>
            </a:endParaRPr>
          </a:p>
          <a:p>
            <a:endParaRPr lang="en-US" sz="2800" dirty="0">
              <a:solidFill>
                <a:srgbClr val="FFFF00"/>
              </a:solidFill>
              <a:latin typeface="Calibri" pitchFamily="34" charset="0"/>
            </a:endParaRPr>
          </a:p>
          <a:p>
            <a:endParaRPr lang="en-US" sz="2800" dirty="0">
              <a:solidFill>
                <a:srgbClr val="FFFF00"/>
              </a:solidFill>
              <a:latin typeface="Calibri" pitchFamily="34" charset="0"/>
            </a:endParaRPr>
          </a:p>
          <a:p>
            <a:r>
              <a:rPr lang="en-US" sz="2800" dirty="0">
                <a:solidFill>
                  <a:srgbClr val="FFFF00"/>
                </a:solidFill>
                <a:latin typeface="Calibri" pitchFamily="34" charset="0"/>
              </a:rPr>
              <a:t>“  Whether a school system is excellent or mediocre depends on how stakeholders work together, how they communicate, how they relate, are involved, participate and share. A community relations program is aimed at focusing on the relationships of all people, with an overall goal of improving student achievement.” </a:t>
            </a:r>
          </a:p>
          <a:p>
            <a:r>
              <a:rPr lang="en-US" sz="2000" dirty="0">
                <a:latin typeface="Calibri" pitchFamily="34" charset="0"/>
              </a:rPr>
              <a:t> </a:t>
            </a:r>
          </a:p>
        </p:txBody>
      </p:sp>
      <p:pic>
        <p:nvPicPr>
          <p:cNvPr id="16387" name="Picture 15" descr="http://ts4.mm.bing.net/images/thumbnail.aspx?q=325843948287&amp;id=e5ceab50738bd7e7344c96e9bc9d1ae0&amp;index=ch1&amp;url=http%3a%2f%2fwww.rickmansworth.herts.sch.uk%2fcommunity%2fimages%2fcommunity_pic.jpg"/>
          <p:cNvPicPr>
            <a:picLocks noChangeAspect="1" noChangeArrowheads="1"/>
          </p:cNvPicPr>
          <p:nvPr/>
        </p:nvPicPr>
        <p:blipFill>
          <a:blip r:embed="rId3"/>
          <a:srcRect/>
          <a:stretch>
            <a:fillRect/>
          </a:stretch>
        </p:blipFill>
        <p:spPr bwMode="auto">
          <a:xfrm>
            <a:off x="609600" y="7543800"/>
            <a:ext cx="2286000" cy="2014538"/>
          </a:xfrm>
          <a:prstGeom prst="rect">
            <a:avLst/>
          </a:prstGeom>
          <a:noFill/>
          <a:ln w="9525">
            <a:noFill/>
            <a:miter lim="800000"/>
            <a:headEnd/>
            <a:tailEnd/>
          </a:ln>
        </p:spPr>
      </p:pic>
      <p:sp>
        <p:nvSpPr>
          <p:cNvPr id="16389" name="Rectangle 5"/>
          <p:cNvSpPr>
            <a:spLocks noChangeArrowheads="1"/>
          </p:cNvSpPr>
          <p:nvPr/>
        </p:nvSpPr>
        <p:spPr bwMode="auto">
          <a:xfrm>
            <a:off x="152400" y="6324600"/>
            <a:ext cx="2460625" cy="369888"/>
          </a:xfrm>
          <a:prstGeom prst="rect">
            <a:avLst/>
          </a:prstGeom>
          <a:noFill/>
          <a:ln w="9525">
            <a:noFill/>
            <a:miter lim="800000"/>
            <a:headEnd/>
            <a:tailEnd/>
          </a:ln>
        </p:spPr>
        <p:txBody>
          <a:bodyPr wrap="none">
            <a:spAutoFit/>
          </a:bodyPr>
          <a:lstStyle/>
          <a:p>
            <a:r>
              <a:rPr lang="en-US">
                <a:solidFill>
                  <a:srgbClr val="FFFF00"/>
                </a:solidFill>
                <a:latin typeface="Calibri" pitchFamily="34" charset="0"/>
              </a:rPr>
              <a:t>Albert E. Holliday (1988)</a:t>
            </a:r>
          </a:p>
        </p:txBody>
      </p:sp>
      <p:sp>
        <p:nvSpPr>
          <p:cNvPr id="16390" name="Rectangle 1"/>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16391" name="Rectangle 2"/>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16392" name="Rectangle 3"/>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16393" name="Rectangle 4"/>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Tree>
    <p:extLst>
      <p:ext uri="{BB962C8B-B14F-4D97-AF65-F5344CB8AC3E}">
        <p14:creationId xmlns:p14="http://schemas.microsoft.com/office/powerpoint/2010/main" val="2695486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Engagement Model</a:t>
            </a:r>
            <a:endParaRPr lang="en-US" dirty="0"/>
          </a:p>
        </p:txBody>
      </p:sp>
      <p:pic>
        <p:nvPicPr>
          <p:cNvPr id="3" name="Picture 2" descr="District202Logo-349"/>
          <p:cNvPicPr>
            <a:picLocks noChangeAspect="1" noChangeArrowheads="1"/>
          </p:cNvPicPr>
          <p:nvPr/>
        </p:nvPicPr>
        <p:blipFill>
          <a:blip r:embed="rId3" cstate="print"/>
          <a:srcRect/>
          <a:stretch>
            <a:fillRect/>
          </a:stretch>
        </p:blipFill>
        <p:spPr bwMode="auto">
          <a:xfrm>
            <a:off x="2053559" y="1905000"/>
            <a:ext cx="5036881" cy="4636725"/>
          </a:xfrm>
          <a:prstGeom prst="rect">
            <a:avLst/>
          </a:prstGeom>
          <a:noFill/>
        </p:spPr>
      </p:pic>
    </p:spTree>
    <p:extLst>
      <p:ext uri="{BB962C8B-B14F-4D97-AF65-F5344CB8AC3E}">
        <p14:creationId xmlns:p14="http://schemas.microsoft.com/office/powerpoint/2010/main" val="2975488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d-7\profiles\GWood\GroupWise\road.png"/>
          <p:cNvPicPr>
            <a:picLocks noChangeAspect="1" noChangeArrowheads="1"/>
          </p:cNvPicPr>
          <p:nvPr/>
        </p:nvPicPr>
        <p:blipFill>
          <a:blip r:embed="rId3" cstate="print"/>
          <a:srcRect l="49869" t="30000" r="20000" b="59383"/>
          <a:stretch>
            <a:fillRect/>
          </a:stretch>
        </p:blipFill>
        <p:spPr bwMode="auto">
          <a:xfrm rot="10800000">
            <a:off x="2362200" y="152400"/>
            <a:ext cx="4460952" cy="5745322"/>
          </a:xfrm>
          <a:prstGeom prst="rect">
            <a:avLst/>
          </a:prstGeom>
          <a:noFill/>
        </p:spPr>
      </p:pic>
      <p:pic>
        <p:nvPicPr>
          <p:cNvPr id="5" name="Picture 3"/>
          <p:cNvPicPr>
            <a:picLocks noChangeAspect="1" noChangeArrowheads="1"/>
          </p:cNvPicPr>
          <p:nvPr/>
        </p:nvPicPr>
        <p:blipFill>
          <a:blip r:embed="rId4" cstate="print"/>
          <a:srcRect/>
          <a:stretch>
            <a:fillRect/>
          </a:stretch>
        </p:blipFill>
        <p:spPr>
          <a:xfrm>
            <a:off x="1776790" y="5822236"/>
            <a:ext cx="3477624" cy="1007353"/>
          </a:xfrm>
          <a:prstGeom prst="rect">
            <a:avLst/>
          </a:prstGeom>
          <a:no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8453" r="23631" b="7332"/>
          <a:stretch/>
        </p:blipFill>
        <p:spPr>
          <a:xfrm>
            <a:off x="0" y="0"/>
            <a:ext cx="2362200" cy="46955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3193" y="1954668"/>
            <a:ext cx="2032839" cy="2832423"/>
          </a:xfrm>
          <a:prstGeom prst="rect">
            <a:avLst/>
          </a:prstGeom>
        </p:spPr>
      </p:pic>
      <p:pic>
        <p:nvPicPr>
          <p:cNvPr id="10" name="Content Placeholder 3"/>
          <p:cNvPicPr>
            <a:picLocks noGrp="1" noChangeAspect="1"/>
          </p:cNvPicPr>
          <p:nvPr>
            <p:ph idx="1"/>
          </p:nvPr>
        </p:nvPicPr>
        <p:blipFill rotWithShape="1">
          <a:blip r:embed="rId7">
            <a:extLst>
              <a:ext uri="{28A0092B-C50C-407E-A947-70E740481C1C}">
                <a14:useLocalDpi xmlns:a14="http://schemas.microsoft.com/office/drawing/2010/main" val="0"/>
              </a:ext>
            </a:extLst>
          </a:blip>
          <a:srcRect l="17754" t="24484" r="19688" b="39176"/>
          <a:stretch/>
        </p:blipFill>
        <p:spPr>
          <a:xfrm>
            <a:off x="3581400" y="173981"/>
            <a:ext cx="3048000" cy="1455602"/>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A0117654-293A-4E2C-9D45-351F5244701A}" type="slidenum">
              <a:rPr lang="en-US"/>
              <a:pPr/>
              <a:t>9</a:t>
            </a:fld>
            <a:endParaRPr lang="en-US" dirty="0"/>
          </a:p>
        </p:txBody>
      </p:sp>
      <p:sp>
        <p:nvSpPr>
          <p:cNvPr id="18436" name="Rectangle 10"/>
          <p:cNvSpPr>
            <a:spLocks noChangeArrowheads="1"/>
          </p:cNvSpPr>
          <p:nvPr/>
        </p:nvSpPr>
        <p:spPr bwMode="auto">
          <a:xfrm>
            <a:off x="3775075" y="911225"/>
            <a:ext cx="184150" cy="457200"/>
          </a:xfrm>
          <a:prstGeom prst="rect">
            <a:avLst/>
          </a:prstGeom>
          <a:noFill/>
          <a:ln w="9525">
            <a:noFill/>
            <a:miter lim="800000"/>
            <a:headEnd/>
            <a:tailEnd/>
          </a:ln>
        </p:spPr>
        <p:txBody>
          <a:bodyPr wrap="none">
            <a:spAutoFit/>
          </a:bodyPr>
          <a:lstStyle/>
          <a:p>
            <a:pPr eaLnBrk="0" hangingPunct="0"/>
            <a:endParaRPr lang="en-US" dirty="0"/>
          </a:p>
        </p:txBody>
      </p:sp>
      <p:sp>
        <p:nvSpPr>
          <p:cNvPr id="18437" name="Rectangle 11"/>
          <p:cNvSpPr>
            <a:spLocks noGrp="1" noChangeArrowheads="1"/>
          </p:cNvSpPr>
          <p:nvPr>
            <p:ph type="title"/>
          </p:nvPr>
        </p:nvSpPr>
        <p:spPr>
          <a:xfrm>
            <a:off x="1219200" y="-304799"/>
            <a:ext cx="8382000" cy="609600"/>
          </a:xfrm>
        </p:spPr>
        <p:txBody>
          <a:bodyPr>
            <a:normAutofit fontScale="90000"/>
          </a:bodyPr>
          <a:lstStyle/>
          <a:p>
            <a:pPr algn="l"/>
            <a:r>
              <a:rPr lang="en-US" sz="3600" b="1" dirty="0" smtClean="0">
                <a:latin typeface="Perpetua" pitchFamily="-112" charset="0"/>
              </a:rPr>
              <a:t/>
            </a:r>
            <a:br>
              <a:rPr lang="en-US" sz="3600" b="1" dirty="0" smtClean="0">
                <a:latin typeface="Perpetua" pitchFamily="-112" charset="0"/>
              </a:rPr>
            </a:br>
            <a:r>
              <a:rPr lang="en-US" sz="3600" b="1" dirty="0" smtClean="0">
                <a:latin typeface="Perpetua" pitchFamily="-112" charset="0"/>
              </a:rPr>
              <a:t/>
            </a:r>
            <a:br>
              <a:rPr lang="en-US" sz="3600" b="1" dirty="0" smtClean="0">
                <a:latin typeface="Perpetua" pitchFamily="-112" charset="0"/>
              </a:rPr>
            </a:br>
            <a:r>
              <a:rPr lang="en-US" sz="3600" b="1" dirty="0" smtClean="0">
                <a:latin typeface="Perpetua" pitchFamily="-112" charset="0"/>
              </a:rPr>
              <a:t>Plainfield 202 Common Core Timeline</a:t>
            </a:r>
          </a:p>
        </p:txBody>
      </p:sp>
      <p:graphicFrame>
        <p:nvGraphicFramePr>
          <p:cNvPr id="9" name="Table 8"/>
          <p:cNvGraphicFramePr>
            <a:graphicFrameLocks noGrp="1"/>
          </p:cNvGraphicFramePr>
          <p:nvPr>
            <p:extLst>
              <p:ext uri="{D42A27DB-BD31-4B8C-83A1-F6EECF244321}">
                <p14:modId xmlns:p14="http://schemas.microsoft.com/office/powerpoint/2010/main" val="1921271339"/>
              </p:ext>
            </p:extLst>
          </p:nvPr>
        </p:nvGraphicFramePr>
        <p:xfrm>
          <a:off x="0" y="911225"/>
          <a:ext cx="9144001" cy="5174276"/>
        </p:xfrm>
        <a:graphic>
          <a:graphicData uri="http://schemas.openxmlformats.org/drawingml/2006/table">
            <a:tbl>
              <a:tblPr firstRow="1" bandRow="1">
                <a:tableStyleId>{5C22544A-7EE6-4342-B048-85BDC9FD1C3A}</a:tableStyleId>
              </a:tblPr>
              <a:tblGrid>
                <a:gridCol w="1447800"/>
                <a:gridCol w="1219200"/>
                <a:gridCol w="1447800"/>
                <a:gridCol w="1828800"/>
                <a:gridCol w="1828800"/>
                <a:gridCol w="1371601"/>
              </a:tblGrid>
              <a:tr h="759219">
                <a:tc>
                  <a:txBody>
                    <a:bodyPr/>
                    <a:lstStyle/>
                    <a:p>
                      <a:endParaRPr lang="en-US" dirty="0"/>
                    </a:p>
                  </a:txBody>
                  <a:tcPr/>
                </a:tc>
                <a:tc>
                  <a:txBody>
                    <a:bodyPr/>
                    <a:lstStyle/>
                    <a:p>
                      <a:pPr algn="ctr"/>
                      <a:r>
                        <a:rPr lang="en-US" dirty="0" smtClean="0">
                          <a:solidFill>
                            <a:schemeClr val="tx1"/>
                          </a:solidFill>
                        </a:rPr>
                        <a:t>2011-2012</a:t>
                      </a:r>
                      <a:endParaRPr lang="en-US" dirty="0">
                        <a:solidFill>
                          <a:schemeClr val="tx1"/>
                        </a:solidFill>
                      </a:endParaRPr>
                    </a:p>
                  </a:txBody>
                  <a:tcPr/>
                </a:tc>
                <a:tc>
                  <a:txBody>
                    <a:bodyPr/>
                    <a:lstStyle/>
                    <a:p>
                      <a:pPr algn="ctr"/>
                      <a:r>
                        <a:rPr lang="en-US" dirty="0" smtClean="0">
                          <a:solidFill>
                            <a:schemeClr val="tx1"/>
                          </a:solidFill>
                        </a:rPr>
                        <a:t>2012-2013</a:t>
                      </a:r>
                      <a:endParaRPr lang="en-US" dirty="0">
                        <a:solidFill>
                          <a:schemeClr val="tx1"/>
                        </a:solidFill>
                      </a:endParaRPr>
                    </a:p>
                  </a:txBody>
                  <a:tcPr/>
                </a:tc>
                <a:tc>
                  <a:txBody>
                    <a:bodyPr/>
                    <a:lstStyle/>
                    <a:p>
                      <a:pPr algn="ctr"/>
                      <a:r>
                        <a:rPr lang="en-US" dirty="0" smtClean="0">
                          <a:solidFill>
                            <a:schemeClr val="tx1"/>
                          </a:solidFill>
                        </a:rPr>
                        <a:t>2013-2014</a:t>
                      </a:r>
                      <a:endParaRPr lang="en-US" dirty="0">
                        <a:solidFill>
                          <a:schemeClr val="tx1"/>
                        </a:solidFill>
                      </a:endParaRPr>
                    </a:p>
                  </a:txBody>
                  <a:tcPr/>
                </a:tc>
                <a:tc>
                  <a:txBody>
                    <a:bodyPr/>
                    <a:lstStyle/>
                    <a:p>
                      <a:pPr algn="ctr"/>
                      <a:r>
                        <a:rPr lang="en-US" dirty="0" smtClean="0">
                          <a:solidFill>
                            <a:schemeClr val="tx1"/>
                          </a:solidFill>
                        </a:rPr>
                        <a:t>2014-2015</a:t>
                      </a:r>
                      <a:endParaRPr lang="en-US" dirty="0">
                        <a:solidFill>
                          <a:schemeClr val="tx1"/>
                        </a:solidFill>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2015-2016</a:t>
                      </a:r>
                    </a:p>
                    <a:p>
                      <a:pPr algn="ctr"/>
                      <a:endParaRPr lang="en-US" dirty="0">
                        <a:solidFill>
                          <a:schemeClr val="tx1"/>
                        </a:solidFill>
                      </a:endParaRPr>
                    </a:p>
                  </a:txBody>
                  <a:tcPr/>
                </a:tc>
              </a:tr>
              <a:tr h="1148956">
                <a:tc>
                  <a:txBody>
                    <a:bodyPr/>
                    <a:lstStyle/>
                    <a:p>
                      <a:r>
                        <a:rPr lang="en-US" b="1" u="sng" dirty="0" smtClean="0"/>
                        <a:t>Math</a:t>
                      </a:r>
                      <a:endParaRPr lang="en-US" b="1" u="sng" dirty="0"/>
                    </a:p>
                  </a:txBody>
                  <a:tcPr/>
                </a:tc>
                <a:tc>
                  <a:txBody>
                    <a:bodyPr/>
                    <a:lstStyle/>
                    <a:p>
                      <a:pPr>
                        <a:buFont typeface="Arial" pitchFamily="34" charset="0"/>
                        <a:buChar char="•"/>
                      </a:pPr>
                      <a:r>
                        <a:rPr lang="en-US" dirty="0" smtClean="0"/>
                        <a:t>Align</a:t>
                      </a:r>
                      <a:endParaRPr lang="en-US" dirty="0"/>
                    </a:p>
                  </a:txBody>
                  <a:tcPr/>
                </a:tc>
                <a:tc>
                  <a:txBody>
                    <a:bodyPr/>
                    <a:lstStyle/>
                    <a:p>
                      <a:pPr>
                        <a:buFont typeface="Arial" pitchFamily="34" charset="0"/>
                        <a:buChar char="•"/>
                      </a:pPr>
                      <a:r>
                        <a:rPr lang="en-US" dirty="0" smtClean="0"/>
                        <a:t>Resources</a:t>
                      </a:r>
                    </a:p>
                    <a:p>
                      <a:pPr>
                        <a:buFont typeface="Arial" pitchFamily="34" charset="0"/>
                        <a:buChar char="•"/>
                      </a:pPr>
                      <a:endParaRPr lang="en-US" dirty="0" smtClean="0"/>
                    </a:p>
                    <a:p>
                      <a:pPr>
                        <a:buFont typeface="Arial" pitchFamily="34" charset="0"/>
                        <a:buChar char="•"/>
                      </a:pPr>
                      <a:r>
                        <a:rPr lang="en-US" dirty="0" smtClean="0"/>
                        <a:t>Assessments</a:t>
                      </a:r>
                      <a:endParaRPr lang="en-US" dirty="0"/>
                    </a:p>
                  </a:txBody>
                  <a:tcPr/>
                </a:tc>
                <a:tc>
                  <a:txBody>
                    <a:bodyPr/>
                    <a:lstStyle/>
                    <a:p>
                      <a:pPr>
                        <a:buFont typeface="Arial" pitchFamily="34" charset="0"/>
                        <a:buChar char="•"/>
                      </a:pPr>
                      <a:r>
                        <a:rPr lang="en-US" dirty="0" smtClean="0"/>
                        <a:t>Implement K-10</a:t>
                      </a:r>
                      <a:endParaRPr lang="en-US" dirty="0"/>
                    </a:p>
                  </a:txBody>
                  <a:tcPr/>
                </a:tc>
                <a:tc>
                  <a:txBody>
                    <a:bodyPr/>
                    <a:lstStyle/>
                    <a:p>
                      <a:pPr>
                        <a:buFont typeface="Arial" pitchFamily="34" charset="0"/>
                        <a:buChar char="•"/>
                      </a:pPr>
                      <a:r>
                        <a:rPr lang="en-US" dirty="0" smtClean="0"/>
                        <a:t>Implement</a:t>
                      </a:r>
                      <a:r>
                        <a:rPr lang="en-US" baseline="0" dirty="0" smtClean="0"/>
                        <a:t> </a:t>
                      </a:r>
                      <a:r>
                        <a:rPr lang="en-US" dirty="0" smtClean="0"/>
                        <a:t>K-12</a:t>
                      </a:r>
                      <a:endParaRPr lang="en-US" dirty="0"/>
                    </a:p>
                  </a:txBody>
                  <a:tcPr>
                    <a:solidFill>
                      <a:srgbClr val="FFFF00"/>
                    </a:solidFill>
                  </a:tcPr>
                </a:tc>
                <a:tc>
                  <a:txBody>
                    <a:bodyPr/>
                    <a:lstStyle/>
                    <a:p>
                      <a:pPr>
                        <a:buFont typeface="Arial" pitchFamily="34" charset="0"/>
                        <a:buChar char="•"/>
                      </a:pPr>
                      <a:r>
                        <a:rPr lang="en-US" dirty="0" smtClean="0"/>
                        <a:t>Validation</a:t>
                      </a:r>
                      <a:endParaRPr lang="en-US" dirty="0"/>
                    </a:p>
                  </a:txBody>
                  <a:tcPr/>
                </a:tc>
              </a:tr>
              <a:tr h="1162981">
                <a:tc>
                  <a:txBody>
                    <a:bodyPr/>
                    <a:lstStyle/>
                    <a:p>
                      <a:r>
                        <a:rPr lang="en-US" b="1" u="sng" dirty="0" smtClean="0"/>
                        <a:t>ELA</a:t>
                      </a:r>
                      <a:endParaRPr lang="en-US" b="1" u="sng" dirty="0"/>
                    </a:p>
                  </a:txBody>
                  <a:tcPr/>
                </a:tc>
                <a:tc>
                  <a:txBody>
                    <a:bodyPr/>
                    <a:lstStyle/>
                    <a:p>
                      <a:pPr>
                        <a:buFont typeface="Arial" pitchFamily="34" charset="0"/>
                        <a:buChar char="•"/>
                      </a:pPr>
                      <a:endParaRPr lang="en-US" dirty="0"/>
                    </a:p>
                  </a:txBody>
                  <a:tcPr/>
                </a:tc>
                <a:tc>
                  <a:txBody>
                    <a:bodyPr/>
                    <a:lstStyle/>
                    <a:p>
                      <a:pPr>
                        <a:buFont typeface="Arial" pitchFamily="34" charset="0"/>
                        <a:buChar char="•"/>
                      </a:pPr>
                      <a:r>
                        <a:rPr lang="en-US" dirty="0" smtClean="0"/>
                        <a:t>Align</a:t>
                      </a:r>
                      <a:endParaRPr lang="en-US" dirty="0"/>
                    </a:p>
                  </a:txBody>
                  <a:tcPr/>
                </a:tc>
                <a:tc>
                  <a:txBody>
                    <a:bodyPr/>
                    <a:lstStyle/>
                    <a:p>
                      <a:pPr>
                        <a:buFont typeface="Arial" pitchFamily="34" charset="0"/>
                        <a:buChar char="•"/>
                      </a:pPr>
                      <a:r>
                        <a:rPr lang="en-US" dirty="0" smtClean="0"/>
                        <a:t>Resources</a:t>
                      </a:r>
                    </a:p>
                    <a:p>
                      <a:pPr>
                        <a:buFont typeface="Arial" pitchFamily="34" charset="0"/>
                        <a:buNone/>
                      </a:pPr>
                      <a:endParaRPr lang="en-US" dirty="0" smtClean="0"/>
                    </a:p>
                    <a:p>
                      <a:pPr>
                        <a:buFont typeface="Arial" pitchFamily="34" charset="0"/>
                        <a:buChar char="•"/>
                      </a:pPr>
                      <a:r>
                        <a:rPr lang="en-US" dirty="0" smtClean="0"/>
                        <a:t>Assessments</a:t>
                      </a:r>
                      <a:endParaRPr lang="en-US" dirty="0"/>
                    </a:p>
                  </a:txBody>
                  <a:tcPr/>
                </a:tc>
                <a:tc>
                  <a:txBody>
                    <a:bodyPr/>
                    <a:lstStyle/>
                    <a:p>
                      <a:pPr>
                        <a:buFont typeface="Arial" pitchFamily="34" charset="0"/>
                        <a:buChar char="•"/>
                      </a:pPr>
                      <a:r>
                        <a:rPr lang="en-US" dirty="0" smtClean="0"/>
                        <a:t>Implement K-12</a:t>
                      </a:r>
                      <a:endParaRPr lang="en-US" dirty="0"/>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Validation</a:t>
                      </a:r>
                    </a:p>
                    <a:p>
                      <a:pPr>
                        <a:buFont typeface="Arial" pitchFamily="34" charset="0"/>
                        <a:buChar char="•"/>
                      </a:pPr>
                      <a:endParaRPr lang="en-US" dirty="0"/>
                    </a:p>
                  </a:txBody>
                  <a:tcPr/>
                </a:tc>
              </a:tr>
              <a:tr h="304801">
                <a:tc>
                  <a:txBody>
                    <a:bodyPr/>
                    <a:lstStyle/>
                    <a:p>
                      <a:endParaRPr lang="en-US" b="1" u="sng" dirty="0"/>
                    </a:p>
                  </a:txBody>
                  <a:tcPr>
                    <a:solidFill>
                      <a:schemeClr val="tx1"/>
                    </a:solidFill>
                  </a:tcPr>
                </a:tc>
                <a:tc>
                  <a:txBody>
                    <a:bodyPr/>
                    <a:lstStyle/>
                    <a:p>
                      <a:pPr>
                        <a:buFont typeface="Arial" pitchFamily="34" charset="0"/>
                        <a:buChar char="•"/>
                      </a:pPr>
                      <a:endParaRPr lang="en-US" dirty="0"/>
                    </a:p>
                  </a:txBody>
                  <a:tcPr>
                    <a:solidFill>
                      <a:schemeClr val="tx1"/>
                    </a:solidFill>
                  </a:tcPr>
                </a:tc>
                <a:tc>
                  <a:txBody>
                    <a:bodyPr/>
                    <a:lstStyle/>
                    <a:p>
                      <a:pPr>
                        <a:buFont typeface="Arial" pitchFamily="34" charset="0"/>
                        <a:buChar char="•"/>
                      </a:pPr>
                      <a:endParaRPr lang="en-US" dirty="0"/>
                    </a:p>
                  </a:txBody>
                  <a:tcPr>
                    <a:solidFill>
                      <a:schemeClr val="tx1"/>
                    </a:solidFill>
                  </a:tcPr>
                </a:tc>
                <a:tc>
                  <a:txBody>
                    <a:bodyPr/>
                    <a:lstStyle/>
                    <a:p>
                      <a:pPr>
                        <a:buFont typeface="Arial" pitchFamily="34" charset="0"/>
                        <a:buChar char="•"/>
                      </a:pPr>
                      <a:endParaRPr lang="en-US" dirty="0"/>
                    </a:p>
                  </a:txBody>
                  <a:tcPr>
                    <a:solidFill>
                      <a:schemeClr val="tx1"/>
                    </a:solidFill>
                  </a:tcPr>
                </a:tc>
                <a:tc>
                  <a:txBody>
                    <a:bodyPr/>
                    <a:lstStyle/>
                    <a:p>
                      <a:pPr>
                        <a:buFont typeface="Arial" pitchFamily="34" charset="0"/>
                        <a:buChar char="•"/>
                      </a:pPr>
                      <a:endParaRPr lang="en-US" dirty="0" smtClean="0"/>
                    </a:p>
                  </a:txBody>
                  <a:tcPr>
                    <a:solidFill>
                      <a:schemeClr val="tx1"/>
                    </a:solidFill>
                  </a:tcPr>
                </a:tc>
                <a:tc>
                  <a:txBody>
                    <a:bodyPr/>
                    <a:lstStyle/>
                    <a:p>
                      <a:pPr>
                        <a:buFont typeface="Arial" pitchFamily="34" charset="0"/>
                        <a:buChar char="•"/>
                      </a:pPr>
                      <a:endParaRPr lang="en-US" dirty="0"/>
                    </a:p>
                  </a:txBody>
                  <a:tcPr>
                    <a:solidFill>
                      <a:schemeClr val="tx1"/>
                    </a:solidFill>
                  </a:tcPr>
                </a:tc>
              </a:tr>
              <a:tr h="1209500">
                <a:tc>
                  <a:txBody>
                    <a:bodyPr/>
                    <a:lstStyle/>
                    <a:p>
                      <a:r>
                        <a:rPr lang="en-US" b="1" u="sng" dirty="0" smtClean="0"/>
                        <a:t>Community</a:t>
                      </a:r>
                      <a:endParaRPr lang="en-US" b="1" u="sng" dirty="0"/>
                    </a:p>
                  </a:txBody>
                  <a:tcPr/>
                </a:tc>
                <a:tc>
                  <a:txBody>
                    <a:bodyPr/>
                    <a:lstStyle/>
                    <a:p>
                      <a:pPr>
                        <a:buFont typeface="Arial" pitchFamily="34" charset="0"/>
                        <a:buNone/>
                      </a:pPr>
                      <a:endParaRPr lang="en-US" dirty="0"/>
                    </a:p>
                  </a:txBody>
                  <a:tcPr/>
                </a:tc>
                <a:tc>
                  <a:txBody>
                    <a:bodyPr/>
                    <a:lstStyle/>
                    <a:p>
                      <a:pPr>
                        <a:buFont typeface="Arial" pitchFamily="34" charset="0"/>
                        <a:buNone/>
                      </a:pPr>
                      <a:r>
                        <a:rPr lang="en-US" dirty="0" smtClean="0"/>
                        <a:t>4 Meetings</a:t>
                      </a:r>
                    </a:p>
                    <a:p>
                      <a:pPr>
                        <a:buFont typeface="Arial" pitchFamily="34" charset="0"/>
                        <a:buNone/>
                      </a:pPr>
                      <a:endParaRPr lang="en-US" dirty="0" smtClean="0"/>
                    </a:p>
                    <a:p>
                      <a:pPr>
                        <a:buFont typeface="Arial" pitchFamily="34" charset="0"/>
                        <a:buNone/>
                      </a:pPr>
                      <a:r>
                        <a:rPr lang="en-US" dirty="0" smtClean="0"/>
                        <a:t>What’s Happening?</a:t>
                      </a:r>
                    </a:p>
                    <a:p>
                      <a:pPr>
                        <a:buFont typeface="Arial" pitchFamily="34" charset="0"/>
                        <a:buNone/>
                      </a:pPr>
                      <a:endParaRPr lang="en-US" dirty="0" smtClean="0"/>
                    </a:p>
                    <a:p>
                      <a:pPr>
                        <a:buFont typeface="Arial" pitchFamily="34" charset="0"/>
                        <a:buNone/>
                      </a:pPr>
                      <a:r>
                        <a:rPr lang="en-US" dirty="0" smtClean="0"/>
                        <a:t>What’s Next?</a:t>
                      </a:r>
                      <a:endParaRPr lang="en-US" dirty="0"/>
                    </a:p>
                  </a:txBody>
                  <a:tcPr/>
                </a:tc>
                <a:tc>
                  <a:txBody>
                    <a:bodyPr/>
                    <a:lstStyle/>
                    <a:p>
                      <a:pPr>
                        <a:buFont typeface="Arial" pitchFamily="34" charset="0"/>
                        <a:buNone/>
                      </a:pPr>
                      <a:r>
                        <a:rPr lang="en-US" dirty="0" smtClean="0"/>
                        <a:t>4 Meetings</a:t>
                      </a:r>
                    </a:p>
                    <a:p>
                      <a:pPr>
                        <a:buFont typeface="Arial" pitchFamily="34" charset="0"/>
                        <a:buNone/>
                      </a:pPr>
                      <a:endParaRPr lang="en-US" dirty="0" smtClean="0"/>
                    </a:p>
                    <a:p>
                      <a:pPr>
                        <a:buFont typeface="Arial" pitchFamily="34" charset="0"/>
                        <a:buNone/>
                      </a:pPr>
                      <a:r>
                        <a:rPr lang="en-US" dirty="0" smtClean="0"/>
                        <a:t>What’s Happening?</a:t>
                      </a:r>
                    </a:p>
                    <a:p>
                      <a:pPr>
                        <a:buFont typeface="Arial" pitchFamily="34" charset="0"/>
                        <a:buNone/>
                      </a:pPr>
                      <a:endParaRPr lang="en-US" dirty="0" smtClean="0"/>
                    </a:p>
                    <a:p>
                      <a:pPr>
                        <a:buFont typeface="Arial" pitchFamily="34" charset="0"/>
                        <a:buNone/>
                      </a:pPr>
                      <a:r>
                        <a:rPr lang="en-US" dirty="0" smtClean="0"/>
                        <a:t>What’s Next?</a:t>
                      </a:r>
                      <a:endParaRPr lang="en-US" dirty="0"/>
                    </a:p>
                  </a:txBody>
                  <a:tcPr/>
                </a:tc>
                <a:tc>
                  <a:txBody>
                    <a:bodyPr/>
                    <a:lstStyle/>
                    <a:p>
                      <a:pPr>
                        <a:buFont typeface="Arial" pitchFamily="34" charset="0"/>
                        <a:buNone/>
                      </a:pPr>
                      <a:r>
                        <a:rPr lang="en-US" dirty="0" smtClean="0"/>
                        <a:t>4 Meetings</a:t>
                      </a:r>
                    </a:p>
                    <a:p>
                      <a:pPr>
                        <a:buFont typeface="Arial" pitchFamily="34" charset="0"/>
                        <a:buNone/>
                      </a:pPr>
                      <a:endParaRPr lang="en-US" dirty="0" smtClean="0"/>
                    </a:p>
                    <a:p>
                      <a:pPr>
                        <a:buFont typeface="Arial" pitchFamily="34" charset="0"/>
                        <a:buNone/>
                      </a:pPr>
                      <a:r>
                        <a:rPr lang="en-US" dirty="0" smtClean="0"/>
                        <a:t>What’s Happening?</a:t>
                      </a:r>
                    </a:p>
                    <a:p>
                      <a:pPr>
                        <a:buFont typeface="Arial" pitchFamily="34" charset="0"/>
                        <a:buNone/>
                      </a:pPr>
                      <a:endParaRPr lang="en-US" dirty="0" smtClean="0"/>
                    </a:p>
                    <a:p>
                      <a:pPr>
                        <a:buFont typeface="Arial" pitchFamily="34" charset="0"/>
                        <a:buNone/>
                      </a:pPr>
                      <a:r>
                        <a:rPr lang="en-US" dirty="0" smtClean="0"/>
                        <a:t>What’s Next?</a:t>
                      </a:r>
                    </a:p>
                  </a:txBody>
                  <a:tcPr>
                    <a:solidFill>
                      <a:srgbClr val="FFFF00"/>
                    </a:solidFill>
                  </a:tcPr>
                </a:tc>
                <a:tc>
                  <a:txBody>
                    <a:bodyPr/>
                    <a:lstStyle/>
                    <a:p>
                      <a:pPr>
                        <a:buFont typeface="Arial" pitchFamily="34" charset="0"/>
                        <a:buChar char="•"/>
                      </a:pPr>
                      <a:endParaRPr lang="en-US" dirty="0"/>
                    </a:p>
                  </a:txBody>
                  <a:tcPr/>
                </a:tc>
              </a:tr>
            </a:tbl>
          </a:graphicData>
        </a:graphic>
      </p:graphicFrame>
      <p:pic>
        <p:nvPicPr>
          <p:cNvPr id="8" name="Picture 8" descr="PARCC_States.pdf"/>
          <p:cNvPicPr>
            <a:picLocks noChangeAspect="1"/>
          </p:cNvPicPr>
          <p:nvPr/>
        </p:nvPicPr>
        <p:blipFill>
          <a:blip r:embed="rId3" cstate="print"/>
          <a:srcRect t="1111" r="75958" b="85556"/>
          <a:stretch>
            <a:fillRect/>
          </a:stretch>
        </p:blipFill>
        <p:spPr bwMode="auto">
          <a:xfrm>
            <a:off x="6019800" y="2323746"/>
            <a:ext cx="1066800" cy="457200"/>
          </a:xfrm>
          <a:prstGeom prst="rect">
            <a:avLst/>
          </a:prstGeom>
          <a:noFill/>
          <a:ln w="9525">
            <a:noFill/>
            <a:miter lim="800000"/>
            <a:headEnd/>
            <a:tailEnd/>
          </a:ln>
        </p:spPr>
      </p:pic>
      <p:pic>
        <p:nvPicPr>
          <p:cNvPr id="10" name="Picture 8" descr="PARCC_States.pdf"/>
          <p:cNvPicPr>
            <a:picLocks noChangeAspect="1"/>
          </p:cNvPicPr>
          <p:nvPr/>
        </p:nvPicPr>
        <p:blipFill>
          <a:blip r:embed="rId3" cstate="print"/>
          <a:srcRect t="1111" r="75958" b="85556"/>
          <a:stretch>
            <a:fillRect/>
          </a:stretch>
        </p:blipFill>
        <p:spPr bwMode="auto">
          <a:xfrm>
            <a:off x="6037997" y="3101975"/>
            <a:ext cx="1066800" cy="4572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4696</TotalTime>
  <Words>1696</Words>
  <Application>Microsoft Office PowerPoint</Application>
  <PresentationFormat>On-screen Show (4:3)</PresentationFormat>
  <Paragraphs>383</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Calibri</vt:lpstr>
      <vt:lpstr>Courier New</vt:lpstr>
      <vt:lpstr>Perpetua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Community Engagement Model</vt:lpstr>
      <vt:lpstr>PowerPoint Presentation</vt:lpstr>
      <vt:lpstr>  Plainfield 202 Common Core Timeline</vt:lpstr>
      <vt:lpstr>PowerPoint Presentation</vt:lpstr>
      <vt:lpstr>PowerPoint Presentation</vt:lpstr>
      <vt:lpstr>PowerPoint Presentation</vt:lpstr>
      <vt:lpstr>PowerPoint Presentation</vt:lpstr>
      <vt:lpstr>PowerPoint Presentation</vt:lpstr>
      <vt:lpstr>PowerPoint Presentation</vt:lpstr>
    </vt:vector>
  </TitlesOfParts>
  <Company>Plainfield School District 202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PCSD-USER</dc:creator>
  <cp:lastModifiedBy>Glenn Wood</cp:lastModifiedBy>
  <cp:revision>574</cp:revision>
  <cp:lastPrinted>2014-10-03T21:09:54Z</cp:lastPrinted>
  <dcterms:created xsi:type="dcterms:W3CDTF">2012-09-21T16:47:18Z</dcterms:created>
  <dcterms:modified xsi:type="dcterms:W3CDTF">2015-01-14T21:54:14Z</dcterms:modified>
</cp:coreProperties>
</file>